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9" r:id="rId2"/>
  </p:sldMasterIdLst>
  <p:notesMasterIdLst>
    <p:notesMasterId r:id="rId35"/>
  </p:notesMasterIdLst>
  <p:handoutMasterIdLst>
    <p:handoutMasterId r:id="rId36"/>
  </p:handoutMasterIdLst>
  <p:sldIdLst>
    <p:sldId id="256" r:id="rId3"/>
    <p:sldId id="327" r:id="rId4"/>
    <p:sldId id="1284" r:id="rId5"/>
    <p:sldId id="1313" r:id="rId6"/>
    <p:sldId id="335" r:id="rId7"/>
    <p:sldId id="1314" r:id="rId8"/>
    <p:sldId id="1315" r:id="rId9"/>
    <p:sldId id="337" r:id="rId10"/>
    <p:sldId id="340" r:id="rId11"/>
    <p:sldId id="1316" r:id="rId12"/>
    <p:sldId id="341" r:id="rId13"/>
    <p:sldId id="342" r:id="rId14"/>
    <p:sldId id="1317" r:id="rId15"/>
    <p:sldId id="375" r:id="rId16"/>
    <p:sldId id="349" r:id="rId17"/>
    <p:sldId id="1320" r:id="rId18"/>
    <p:sldId id="351" r:id="rId19"/>
    <p:sldId id="366" r:id="rId20"/>
    <p:sldId id="367" r:id="rId21"/>
    <p:sldId id="343" r:id="rId22"/>
    <p:sldId id="346" r:id="rId23"/>
    <p:sldId id="347" r:id="rId24"/>
    <p:sldId id="344" r:id="rId25"/>
    <p:sldId id="1318" r:id="rId26"/>
    <p:sldId id="1319" r:id="rId27"/>
    <p:sldId id="1321" r:id="rId28"/>
    <p:sldId id="1322" r:id="rId29"/>
    <p:sldId id="348" r:id="rId30"/>
    <p:sldId id="1323" r:id="rId31"/>
    <p:sldId id="345" r:id="rId32"/>
    <p:sldId id="544" r:id="rId33"/>
    <p:sldId id="1310"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EBE"/>
    <a:srgbClr val="0418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p:restoredTop sz="85755"/>
  </p:normalViewPr>
  <p:slideViewPr>
    <p:cSldViewPr>
      <p:cViewPr varScale="1">
        <p:scale>
          <a:sx n="156" d="100"/>
          <a:sy n="156" d="100"/>
        </p:scale>
        <p:origin x="4192" y="176"/>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D39F32-BD9A-314C-B0D0-93308C50B7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699" name="Rectangle 3">
            <a:extLst>
              <a:ext uri="{FF2B5EF4-FFF2-40B4-BE49-F238E27FC236}">
                <a16:creationId xmlns:a16="http://schemas.microsoft.com/office/drawing/2014/main" id="{DDCF837D-4004-5B49-A87E-622B98AE1F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9700" name="Rectangle 4">
            <a:extLst>
              <a:ext uri="{FF2B5EF4-FFF2-40B4-BE49-F238E27FC236}">
                <a16:creationId xmlns:a16="http://schemas.microsoft.com/office/drawing/2014/main" id="{A431B82A-9750-0E4C-AD1B-9343EAF912E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701" name="Rectangle 5">
            <a:extLst>
              <a:ext uri="{FF2B5EF4-FFF2-40B4-BE49-F238E27FC236}">
                <a16:creationId xmlns:a16="http://schemas.microsoft.com/office/drawing/2014/main" id="{470FBF2C-EF1E-AA46-ACB4-4B13B448653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B70BEDC-CB2E-974E-AE92-D2AC1C9DD1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ECD31F3-76E2-B54E-B230-F7D0C313EDA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01E8E014-F2E8-6641-A165-616550C70F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6148" name="Rectangle 4">
            <a:extLst>
              <a:ext uri="{FF2B5EF4-FFF2-40B4-BE49-F238E27FC236}">
                <a16:creationId xmlns:a16="http://schemas.microsoft.com/office/drawing/2014/main" id="{C69A6C97-8C28-E34E-B82B-CEC0356B3DA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D653B74-F325-C243-AFB6-0429097F14D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0217450-7375-A948-B6AF-D8AE54A086D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2B498C96-5DAD-FE49-8D52-016E88A2326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D3B996-AC11-E14E-B51D-D14BF1511E2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9D7AE54-988E-EE48-AFD3-706F8C955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816C26-C037-E444-A5EF-FC2E04208C6C}" type="slidenum">
              <a:rPr lang="en-US" altLang="en-US" sz="1200"/>
              <a:pPr/>
              <a:t>1</a:t>
            </a:fld>
            <a:endParaRPr lang="en-US" altLang="en-US" sz="1200"/>
          </a:p>
        </p:txBody>
      </p:sp>
      <p:sp>
        <p:nvSpPr>
          <p:cNvPr id="7171" name="Rectangle 2">
            <a:extLst>
              <a:ext uri="{FF2B5EF4-FFF2-40B4-BE49-F238E27FC236}">
                <a16:creationId xmlns:a16="http://schemas.microsoft.com/office/drawing/2014/main" id="{2BB4693B-EE76-6441-9924-FF6CE13A372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7356345-5377-AA43-B1C2-6E9563961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478814F4-5997-514C-9E41-F15A22BDA070}"/>
              </a:ext>
            </a:extLst>
          </p:cNvPr>
          <p:cNvSpPr txBox="1">
            <a:spLocks noChangeArrowheads="1"/>
          </p:cNvSpPr>
          <p:nvPr userDrawn="1"/>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200">
                <a:solidFill>
                  <a:schemeClr val="bg1"/>
                </a:solidFill>
                <a:latin typeface="Arial" charset="0"/>
                <a:ea typeface="ＭＳ Ｐゴシック" charset="-128"/>
              </a:rPr>
              <a:t>DEPARTMENT OR OFFICE TITLE</a:t>
            </a:r>
            <a:br>
              <a:rPr lang="en-US" sz="1200">
                <a:solidFill>
                  <a:schemeClr val="bg1"/>
                </a:solidFill>
                <a:latin typeface="Arial" charset="0"/>
                <a:ea typeface="ＭＳ Ｐゴシック" charset="-128"/>
              </a:rPr>
            </a:br>
            <a:r>
              <a:rPr lang="en-US" sz="1200">
                <a:solidFill>
                  <a:schemeClr val="bg1"/>
                </a:solidFill>
                <a:latin typeface="Arial" charset="0"/>
                <a:ea typeface="ＭＳ Ｐゴシック" charset="-128"/>
              </a:rPr>
              <a:t>EDIT IN TITLE MASTER (VIEW MENU)</a:t>
            </a:r>
            <a:br>
              <a:rPr lang="en-US" sz="1200">
                <a:solidFill>
                  <a:schemeClr val="bg1"/>
                </a:solidFill>
                <a:latin typeface="Arial" charset="0"/>
                <a:ea typeface="ＭＳ Ｐゴシック" charset="-128"/>
              </a:rPr>
            </a:br>
            <a:endParaRPr lang="en-US" sz="1200">
              <a:solidFill>
                <a:schemeClr val="bg1"/>
              </a:solidFill>
              <a:latin typeface="Arial" charset="0"/>
              <a:ea typeface="ＭＳ Ｐゴシック" charset="-128"/>
            </a:endParaRPr>
          </a:p>
        </p:txBody>
      </p:sp>
      <p:pic>
        <p:nvPicPr>
          <p:cNvPr id="9" name="Picture 18" descr="ox_brand">
            <a:extLst>
              <a:ext uri="{FF2B5EF4-FFF2-40B4-BE49-F238E27FC236}">
                <a16:creationId xmlns:a16="http://schemas.microsoft.com/office/drawing/2014/main" id="{A2007055-9169-FE4E-971D-5D05669F553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RC logo web ppt low res.jpg">
            <a:extLst>
              <a:ext uri="{FF2B5EF4-FFF2-40B4-BE49-F238E27FC236}">
                <a16:creationId xmlns:a16="http://schemas.microsoft.com/office/drawing/2014/main" id="{9E946F61-94F5-104B-B566-725699391BF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11" name="Rectangle 5">
            <a:extLst>
              <a:ext uri="{FF2B5EF4-FFF2-40B4-BE49-F238E27FC236}">
                <a16:creationId xmlns:a16="http://schemas.microsoft.com/office/drawing/2014/main" id="{5E74B3D0-D097-9A46-B948-34E1C489EA9C}"/>
              </a:ext>
            </a:extLst>
          </p:cNvPr>
          <p:cNvSpPr>
            <a:spLocks noGrp="1" noChangeArrowheads="1"/>
          </p:cNvSpPr>
          <p:nvPr>
            <p:ph type="dt" sz="half" idx="10"/>
          </p:nvPr>
        </p:nvSpPr>
        <p:spPr>
          <a:xfrm>
            <a:off x="914400" y="6096000"/>
            <a:ext cx="1905000" cy="457200"/>
          </a:xfrm>
        </p:spPr>
        <p:txBody>
          <a:bodyPr/>
          <a:lstStyle>
            <a:lvl1pPr>
              <a:defRPr sz="1400">
                <a:solidFill>
                  <a:schemeClr val="bg1"/>
                </a:solidFill>
              </a:defRPr>
            </a:lvl1pPr>
          </a:lstStyle>
          <a:p>
            <a:pPr>
              <a:defRPr/>
            </a:pPr>
            <a:fld id="{850D5A7A-B2B0-194D-A732-90CE6E09893C}" type="datetime1">
              <a:rPr lang="en-US"/>
              <a:pPr>
                <a:defRPr/>
              </a:pPr>
              <a:t>8/13/20</a:t>
            </a:fld>
            <a:endParaRPr lang="en-US"/>
          </a:p>
        </p:txBody>
      </p:sp>
      <p:pic>
        <p:nvPicPr>
          <p:cNvPr id="3" name="Picture 2" descr="A picture containing drawing&#10;&#10;Description automatically generated">
            <a:extLst>
              <a:ext uri="{FF2B5EF4-FFF2-40B4-BE49-F238E27FC236}">
                <a16:creationId xmlns:a16="http://schemas.microsoft.com/office/drawing/2014/main" id="{7C7A1C4E-CAEF-6841-9FD4-B01AD1A8CCE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20272" y="2141538"/>
            <a:ext cx="1685032" cy="718537"/>
          </a:xfrm>
          <a:prstGeom prst="rect">
            <a:avLst/>
          </a:prstGeom>
        </p:spPr>
      </p:pic>
    </p:spTree>
    <p:extLst>
      <p:ext uri="{BB962C8B-B14F-4D97-AF65-F5344CB8AC3E}">
        <p14:creationId xmlns:p14="http://schemas.microsoft.com/office/powerpoint/2010/main" val="11083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6B5365D-F695-D147-AB1B-6C3DF224025A}"/>
              </a:ext>
            </a:extLst>
          </p:cNvPr>
          <p:cNvSpPr>
            <a:spLocks noGrp="1" noChangeArrowheads="1"/>
          </p:cNvSpPr>
          <p:nvPr>
            <p:ph type="dt" sz="half" idx="10"/>
          </p:nvPr>
        </p:nvSpPr>
        <p:spPr>
          <a:ln/>
        </p:spPr>
        <p:txBody>
          <a:bodyPr/>
          <a:lstStyle>
            <a:lvl1pPr>
              <a:defRPr/>
            </a:lvl1pPr>
          </a:lstStyle>
          <a:p>
            <a:pPr>
              <a:defRPr/>
            </a:pPr>
            <a:fld id="{D65E0891-CF4C-4D49-89C4-8A18505246E2}" type="datetime1">
              <a:rPr lang="en-US"/>
              <a:pPr>
                <a:defRPr/>
              </a:pPr>
              <a:t>8/13/20</a:t>
            </a:fld>
            <a:endParaRPr lang="en-US"/>
          </a:p>
        </p:txBody>
      </p:sp>
      <p:sp>
        <p:nvSpPr>
          <p:cNvPr id="5" name="Rectangle 5">
            <a:extLst>
              <a:ext uri="{FF2B5EF4-FFF2-40B4-BE49-F238E27FC236}">
                <a16:creationId xmlns:a16="http://schemas.microsoft.com/office/drawing/2014/main" id="{132D32E6-6EA1-D646-829F-22F72273634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1EAB968F-64AF-9D48-938E-99324B69DB53}"/>
              </a:ext>
            </a:extLst>
          </p:cNvPr>
          <p:cNvSpPr>
            <a:spLocks noGrp="1" noChangeArrowheads="1"/>
          </p:cNvSpPr>
          <p:nvPr>
            <p:ph type="sldNum" sz="quarter" idx="12"/>
          </p:nvPr>
        </p:nvSpPr>
        <p:spPr>
          <a:ln/>
        </p:spPr>
        <p:txBody>
          <a:bodyPr/>
          <a:lstStyle>
            <a:lvl1pPr>
              <a:defRPr/>
            </a:lvl1pPr>
          </a:lstStyle>
          <a:p>
            <a:r>
              <a:rPr lang="en-US" altLang="en-US"/>
              <a:t>Page </a:t>
            </a:r>
            <a:fld id="{F38E2328-D36E-CC45-971E-B54C73CF498A}" type="slidenum">
              <a:rPr lang="en-US" altLang="en-US"/>
              <a:pPr/>
              <a:t>‹#›</a:t>
            </a:fld>
            <a:endParaRPr lang="en-US" altLang="en-US"/>
          </a:p>
        </p:txBody>
      </p:sp>
    </p:spTree>
    <p:extLst>
      <p:ext uri="{BB962C8B-B14F-4D97-AF65-F5344CB8AC3E}">
        <p14:creationId xmlns:p14="http://schemas.microsoft.com/office/powerpoint/2010/main" val="242235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45C1D76-B0CF-5B47-AB7C-4A94DAB46089}"/>
              </a:ext>
            </a:extLst>
          </p:cNvPr>
          <p:cNvSpPr>
            <a:spLocks noGrp="1" noChangeArrowheads="1"/>
          </p:cNvSpPr>
          <p:nvPr>
            <p:ph type="dt" sz="half" idx="10"/>
          </p:nvPr>
        </p:nvSpPr>
        <p:spPr>
          <a:ln/>
        </p:spPr>
        <p:txBody>
          <a:bodyPr/>
          <a:lstStyle>
            <a:lvl1pPr>
              <a:defRPr/>
            </a:lvl1pPr>
          </a:lstStyle>
          <a:p>
            <a:pPr>
              <a:defRPr/>
            </a:pPr>
            <a:fld id="{F48EC949-0B64-DA43-9DF7-983FD21B8B44}" type="datetime1">
              <a:rPr lang="en-US"/>
              <a:pPr>
                <a:defRPr/>
              </a:pPr>
              <a:t>8/13/20</a:t>
            </a:fld>
            <a:endParaRPr lang="en-US"/>
          </a:p>
        </p:txBody>
      </p:sp>
      <p:sp>
        <p:nvSpPr>
          <p:cNvPr id="5" name="Rectangle 5">
            <a:extLst>
              <a:ext uri="{FF2B5EF4-FFF2-40B4-BE49-F238E27FC236}">
                <a16:creationId xmlns:a16="http://schemas.microsoft.com/office/drawing/2014/main" id="{E3A5134C-7C27-3A44-B629-3B0B749A21BF}"/>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8BF35411-9970-9D40-8B7D-E814F36607D1}"/>
              </a:ext>
            </a:extLst>
          </p:cNvPr>
          <p:cNvSpPr>
            <a:spLocks noGrp="1" noChangeArrowheads="1"/>
          </p:cNvSpPr>
          <p:nvPr>
            <p:ph type="sldNum" sz="quarter" idx="12"/>
          </p:nvPr>
        </p:nvSpPr>
        <p:spPr>
          <a:ln/>
        </p:spPr>
        <p:txBody>
          <a:bodyPr/>
          <a:lstStyle>
            <a:lvl1pPr>
              <a:defRPr/>
            </a:lvl1pPr>
          </a:lstStyle>
          <a:p>
            <a:r>
              <a:rPr lang="en-US" altLang="en-US"/>
              <a:t>Page </a:t>
            </a:r>
            <a:fld id="{B9C7C66B-E335-0342-8CDE-9A607E517F4E}" type="slidenum">
              <a:rPr lang="en-US" altLang="en-US"/>
              <a:pPr/>
              <a:t>‹#›</a:t>
            </a:fld>
            <a:endParaRPr lang="en-US" altLang="en-US"/>
          </a:p>
        </p:txBody>
      </p:sp>
    </p:spTree>
    <p:extLst>
      <p:ext uri="{BB962C8B-B14F-4D97-AF65-F5344CB8AC3E}">
        <p14:creationId xmlns:p14="http://schemas.microsoft.com/office/powerpoint/2010/main" val="1962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CBCD-32B8-0944-9E75-CC8AAC437CB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DC0233-86B3-E646-B0A8-D62FC97F832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064161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72DC-93DE-2C4B-B467-6680F582F167}"/>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1CD45A-58A9-1B4E-A84F-AB387EDAC319}"/>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19537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192-3031-9C4C-ADF0-ECCD7A70077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840E4E-FB9F-DB41-8402-41C8098B7D73}"/>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629788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29BE-AA74-DD47-B8CF-76301DCD1DCA}"/>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A94638-AFB7-6D4F-97A5-59BD4F53A9E2}"/>
              </a:ext>
            </a:extLst>
          </p:cNvPr>
          <p:cNvSpPr>
            <a:spLocks noGrp="1"/>
          </p:cNvSpPr>
          <p:nvPr>
            <p:ph sz="half" idx="1"/>
          </p:nvPr>
        </p:nvSpPr>
        <p:spPr>
          <a:xfrm>
            <a:off x="62865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D42B7E-3B99-DD42-BB39-09248A0E3920}"/>
              </a:ext>
            </a:extLst>
          </p:cNvPr>
          <p:cNvSpPr>
            <a:spLocks noGrp="1"/>
          </p:cNvSpPr>
          <p:nvPr>
            <p:ph sz="half" idx="2"/>
          </p:nvPr>
        </p:nvSpPr>
        <p:spPr>
          <a:xfrm>
            <a:off x="4648200" y="1825625"/>
            <a:ext cx="38671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25508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430-8378-9A49-B9E2-03FA490C6140}"/>
              </a:ext>
            </a:extLst>
          </p:cNvPr>
          <p:cNvSpPr>
            <a:spLocks noGrp="1"/>
          </p:cNvSpPr>
          <p:nvPr>
            <p:ph type="title"/>
          </p:nvPr>
        </p:nvSpPr>
        <p:spPr>
          <a:xfrm>
            <a:off x="630238" y="365125"/>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D917AB-FAFB-EA4F-ABE8-C781659A034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F049FC-5F34-F84F-8F75-91C7AF791278}"/>
              </a:ext>
            </a:extLst>
          </p:cNvPr>
          <p:cNvSpPr>
            <a:spLocks noGrp="1"/>
          </p:cNvSpPr>
          <p:nvPr>
            <p:ph sz="half" idx="2"/>
          </p:nvPr>
        </p:nvSpPr>
        <p:spPr>
          <a:xfrm>
            <a:off x="630238" y="2505075"/>
            <a:ext cx="386873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A73A19-05D9-3D42-BB46-C93A25C39B2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1E2B4-E3B3-0846-B566-CC18ABFB9AC5}"/>
              </a:ext>
            </a:extLst>
          </p:cNvPr>
          <p:cNvSpPr>
            <a:spLocks noGrp="1"/>
          </p:cNvSpPr>
          <p:nvPr>
            <p:ph sz="quarter" idx="4"/>
          </p:nvPr>
        </p:nvSpPr>
        <p:spPr>
          <a:xfrm>
            <a:off x="4629150" y="2505075"/>
            <a:ext cx="38877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798322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B187-B9B2-8541-9FB3-E55ADE0F82DE}"/>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4930964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824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F275-27FA-B440-B880-81DDC9878B8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E8EE5B-DD95-C54A-87B8-17B7073E8BB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19C629-BCA3-0044-ABD3-0193B1B0650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025643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400"/>
              </a:spcBef>
              <a:spcAft>
                <a:spcPts val="400"/>
              </a:spcAft>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2B2EEEE-EAC1-CA4C-82EA-298DD107B931}"/>
              </a:ext>
            </a:extLst>
          </p:cNvPr>
          <p:cNvSpPr>
            <a:spLocks noGrp="1" noChangeArrowheads="1"/>
          </p:cNvSpPr>
          <p:nvPr>
            <p:ph type="dt" sz="half" idx="10"/>
          </p:nvPr>
        </p:nvSpPr>
        <p:spPr>
          <a:ln/>
        </p:spPr>
        <p:txBody>
          <a:bodyPr/>
          <a:lstStyle>
            <a:lvl1pPr>
              <a:defRPr/>
            </a:lvl1pPr>
          </a:lstStyle>
          <a:p>
            <a:pPr>
              <a:defRPr/>
            </a:pPr>
            <a:fld id="{09834465-3C9C-9A4F-BDD6-DE906124CEAD}" type="datetime1">
              <a:rPr lang="en-US"/>
              <a:pPr>
                <a:defRPr/>
              </a:pPr>
              <a:t>8/13/20</a:t>
            </a:fld>
            <a:endParaRPr lang="en-US"/>
          </a:p>
        </p:txBody>
      </p:sp>
      <p:sp>
        <p:nvSpPr>
          <p:cNvPr id="5" name="Rectangle 5">
            <a:extLst>
              <a:ext uri="{FF2B5EF4-FFF2-40B4-BE49-F238E27FC236}">
                <a16:creationId xmlns:a16="http://schemas.microsoft.com/office/drawing/2014/main" id="{6CF251F7-547D-BB42-BDC4-5F586F6C2AA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365E67EF-CDDB-F847-8FFE-A9BF6A36FD1F}"/>
              </a:ext>
            </a:extLst>
          </p:cNvPr>
          <p:cNvSpPr>
            <a:spLocks noGrp="1" noChangeArrowheads="1"/>
          </p:cNvSpPr>
          <p:nvPr>
            <p:ph type="sldNum" sz="quarter" idx="12"/>
          </p:nvPr>
        </p:nvSpPr>
        <p:spPr>
          <a:ln/>
        </p:spPr>
        <p:txBody>
          <a:bodyPr/>
          <a:lstStyle>
            <a:lvl1pPr>
              <a:defRPr/>
            </a:lvl1pPr>
          </a:lstStyle>
          <a:p>
            <a:r>
              <a:rPr lang="en-US" altLang="en-US"/>
              <a:t>Page </a:t>
            </a:r>
            <a:fld id="{65221080-2540-DA45-9359-D45E71B42256}" type="slidenum">
              <a:rPr lang="en-US" altLang="en-US"/>
              <a:pPr/>
              <a:t>‹#›</a:t>
            </a:fld>
            <a:endParaRPr lang="en-US" altLang="en-US"/>
          </a:p>
        </p:txBody>
      </p:sp>
    </p:spTree>
    <p:extLst>
      <p:ext uri="{BB962C8B-B14F-4D97-AF65-F5344CB8AC3E}">
        <p14:creationId xmlns:p14="http://schemas.microsoft.com/office/powerpoint/2010/main" val="303313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B76E-66B2-2240-AD6E-8A11D79EC2A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03119AE-B7DC-8D4B-9BDE-CEB43425B39C}"/>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2C0F0-B971-134E-921E-30191B256CD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016981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DB6D-77E4-184A-AC4D-282233C3BF01}"/>
              </a:ext>
            </a:extLst>
          </p:cNvPr>
          <p:cNvSpPr>
            <a:spLocks noGrp="1"/>
          </p:cNvSpPr>
          <p:nvPr>
            <p:ph type="title"/>
          </p:nvPr>
        </p:nvSpPr>
        <p:spPr>
          <a:xfrm>
            <a:off x="628650" y="365125"/>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7BDEE2-0D51-E74F-8D0B-0BBFC344946B}"/>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85909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D15DF-EFA6-014F-9A7A-F4959B0FFB6D}"/>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D62F7F-B716-A44C-BFF0-40C41AF9A41A}"/>
              </a:ext>
            </a:extLst>
          </p:cNvPr>
          <p:cNvSpPr>
            <a:spLocks noGrp="1"/>
          </p:cNvSpPr>
          <p:nvPr>
            <p:ph type="body" orient="vert" idx="1"/>
          </p:nvPr>
        </p:nvSpPr>
        <p:spPr>
          <a:xfrm>
            <a:off x="628650" y="365125"/>
            <a:ext cx="57626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76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CFA20FD3-D27F-9647-89F5-EDF2F58229C1}"/>
              </a:ext>
            </a:extLst>
          </p:cNvPr>
          <p:cNvSpPr>
            <a:spLocks noGrp="1" noChangeArrowheads="1"/>
          </p:cNvSpPr>
          <p:nvPr>
            <p:ph type="dt" sz="half" idx="10"/>
          </p:nvPr>
        </p:nvSpPr>
        <p:spPr>
          <a:ln/>
        </p:spPr>
        <p:txBody>
          <a:bodyPr/>
          <a:lstStyle>
            <a:lvl1pPr>
              <a:defRPr/>
            </a:lvl1pPr>
          </a:lstStyle>
          <a:p>
            <a:pPr>
              <a:defRPr/>
            </a:pPr>
            <a:fld id="{7D0FCF37-42A3-BA47-A005-7F97917A8ACB}" type="datetime1">
              <a:rPr lang="en-US"/>
              <a:pPr>
                <a:defRPr/>
              </a:pPr>
              <a:t>8/13/20</a:t>
            </a:fld>
            <a:endParaRPr lang="en-US"/>
          </a:p>
        </p:txBody>
      </p:sp>
      <p:sp>
        <p:nvSpPr>
          <p:cNvPr id="5" name="Rectangle 5">
            <a:extLst>
              <a:ext uri="{FF2B5EF4-FFF2-40B4-BE49-F238E27FC236}">
                <a16:creationId xmlns:a16="http://schemas.microsoft.com/office/drawing/2014/main" id="{23B0A6EF-C815-5640-B028-5EC7756A5190}"/>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98E22200-7BD1-4B4F-9019-9DBB3A45F3BD}"/>
              </a:ext>
            </a:extLst>
          </p:cNvPr>
          <p:cNvSpPr>
            <a:spLocks noGrp="1" noChangeArrowheads="1"/>
          </p:cNvSpPr>
          <p:nvPr>
            <p:ph type="sldNum" sz="quarter" idx="12"/>
          </p:nvPr>
        </p:nvSpPr>
        <p:spPr>
          <a:ln/>
        </p:spPr>
        <p:txBody>
          <a:bodyPr/>
          <a:lstStyle>
            <a:lvl1pPr>
              <a:defRPr/>
            </a:lvl1pPr>
          </a:lstStyle>
          <a:p>
            <a:r>
              <a:rPr lang="en-US" altLang="en-US"/>
              <a:t>Page </a:t>
            </a:r>
            <a:fld id="{C660246B-F16E-2B45-B532-5D35CB3AD085}" type="slidenum">
              <a:rPr lang="en-US" altLang="en-US"/>
              <a:pPr/>
              <a:t>‹#›</a:t>
            </a:fld>
            <a:endParaRPr lang="en-US" altLang="en-US"/>
          </a:p>
        </p:txBody>
      </p:sp>
    </p:spTree>
    <p:extLst>
      <p:ext uri="{BB962C8B-B14F-4D97-AF65-F5344CB8AC3E}">
        <p14:creationId xmlns:p14="http://schemas.microsoft.com/office/powerpoint/2010/main" val="357230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33CB75E0-DE25-8741-BE0D-BFA65A10F37C}"/>
              </a:ext>
            </a:extLst>
          </p:cNvPr>
          <p:cNvSpPr>
            <a:spLocks noGrp="1" noChangeArrowheads="1"/>
          </p:cNvSpPr>
          <p:nvPr>
            <p:ph type="dt" sz="half" idx="10"/>
          </p:nvPr>
        </p:nvSpPr>
        <p:spPr>
          <a:ln/>
        </p:spPr>
        <p:txBody>
          <a:bodyPr/>
          <a:lstStyle>
            <a:lvl1pPr>
              <a:defRPr/>
            </a:lvl1pPr>
          </a:lstStyle>
          <a:p>
            <a:pPr>
              <a:defRPr/>
            </a:pPr>
            <a:fld id="{26249D72-EC4C-B548-B282-2BDC268B180B}" type="datetime1">
              <a:rPr lang="en-US"/>
              <a:pPr>
                <a:defRPr/>
              </a:pPr>
              <a:t>8/13/20</a:t>
            </a:fld>
            <a:endParaRPr lang="en-US"/>
          </a:p>
        </p:txBody>
      </p:sp>
      <p:sp>
        <p:nvSpPr>
          <p:cNvPr id="6" name="Rectangle 5">
            <a:extLst>
              <a:ext uri="{FF2B5EF4-FFF2-40B4-BE49-F238E27FC236}">
                <a16:creationId xmlns:a16="http://schemas.microsoft.com/office/drawing/2014/main" id="{73046DE1-F7F2-E445-B39C-2AB2A9C1B61A}"/>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4B21CFAE-1AFF-FC43-9D0B-73D1417D4B08}"/>
              </a:ext>
            </a:extLst>
          </p:cNvPr>
          <p:cNvSpPr>
            <a:spLocks noGrp="1" noChangeArrowheads="1"/>
          </p:cNvSpPr>
          <p:nvPr>
            <p:ph type="sldNum" sz="quarter" idx="12"/>
          </p:nvPr>
        </p:nvSpPr>
        <p:spPr>
          <a:ln/>
        </p:spPr>
        <p:txBody>
          <a:bodyPr/>
          <a:lstStyle>
            <a:lvl1pPr>
              <a:defRPr/>
            </a:lvl1pPr>
          </a:lstStyle>
          <a:p>
            <a:r>
              <a:rPr lang="en-US" altLang="en-US"/>
              <a:t>Page </a:t>
            </a:r>
            <a:fld id="{CF540D70-8A46-A44C-82DF-423D9445D4A1}" type="slidenum">
              <a:rPr lang="en-US" altLang="en-US"/>
              <a:pPr/>
              <a:t>‹#›</a:t>
            </a:fld>
            <a:endParaRPr lang="en-US" altLang="en-US"/>
          </a:p>
        </p:txBody>
      </p:sp>
    </p:spTree>
    <p:extLst>
      <p:ext uri="{BB962C8B-B14F-4D97-AF65-F5344CB8AC3E}">
        <p14:creationId xmlns:p14="http://schemas.microsoft.com/office/powerpoint/2010/main" val="319256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F114C64B-13ED-074F-972B-343AD58EBA19}"/>
              </a:ext>
            </a:extLst>
          </p:cNvPr>
          <p:cNvSpPr>
            <a:spLocks noGrp="1" noChangeArrowheads="1"/>
          </p:cNvSpPr>
          <p:nvPr>
            <p:ph type="dt" sz="half" idx="10"/>
          </p:nvPr>
        </p:nvSpPr>
        <p:spPr>
          <a:ln/>
        </p:spPr>
        <p:txBody>
          <a:bodyPr/>
          <a:lstStyle>
            <a:lvl1pPr>
              <a:defRPr/>
            </a:lvl1pPr>
          </a:lstStyle>
          <a:p>
            <a:pPr>
              <a:defRPr/>
            </a:pPr>
            <a:fld id="{5DC82B1E-F33C-584C-9006-5C9FB2B3F324}" type="datetime1">
              <a:rPr lang="en-US"/>
              <a:pPr>
                <a:defRPr/>
              </a:pPr>
              <a:t>8/13/20</a:t>
            </a:fld>
            <a:endParaRPr lang="en-US"/>
          </a:p>
        </p:txBody>
      </p:sp>
      <p:sp>
        <p:nvSpPr>
          <p:cNvPr id="8" name="Rectangle 5">
            <a:extLst>
              <a:ext uri="{FF2B5EF4-FFF2-40B4-BE49-F238E27FC236}">
                <a16:creationId xmlns:a16="http://schemas.microsoft.com/office/drawing/2014/main" id="{F259FA1F-C97F-8242-A59F-63AA24353E3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9" name="Rectangle 6">
            <a:extLst>
              <a:ext uri="{FF2B5EF4-FFF2-40B4-BE49-F238E27FC236}">
                <a16:creationId xmlns:a16="http://schemas.microsoft.com/office/drawing/2014/main" id="{A7E616D5-FAAB-154D-90F4-FDD2FB73C0C7}"/>
              </a:ext>
            </a:extLst>
          </p:cNvPr>
          <p:cNvSpPr>
            <a:spLocks noGrp="1" noChangeArrowheads="1"/>
          </p:cNvSpPr>
          <p:nvPr>
            <p:ph type="sldNum" sz="quarter" idx="12"/>
          </p:nvPr>
        </p:nvSpPr>
        <p:spPr>
          <a:ln/>
        </p:spPr>
        <p:txBody>
          <a:bodyPr/>
          <a:lstStyle>
            <a:lvl1pPr>
              <a:defRPr/>
            </a:lvl1pPr>
          </a:lstStyle>
          <a:p>
            <a:r>
              <a:rPr lang="en-US" altLang="en-US"/>
              <a:t>Page </a:t>
            </a:r>
            <a:fld id="{3C90A3EE-6BF4-9C42-910E-0A25A4D27F48}" type="slidenum">
              <a:rPr lang="en-US" altLang="en-US"/>
              <a:pPr/>
              <a:t>‹#›</a:t>
            </a:fld>
            <a:endParaRPr lang="en-US" altLang="en-US"/>
          </a:p>
        </p:txBody>
      </p:sp>
    </p:spTree>
    <p:extLst>
      <p:ext uri="{BB962C8B-B14F-4D97-AF65-F5344CB8AC3E}">
        <p14:creationId xmlns:p14="http://schemas.microsoft.com/office/powerpoint/2010/main" val="20155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FFB3569C-BF8D-4741-A98B-5F833CAD27A2}"/>
              </a:ext>
            </a:extLst>
          </p:cNvPr>
          <p:cNvSpPr>
            <a:spLocks noGrp="1" noChangeArrowheads="1"/>
          </p:cNvSpPr>
          <p:nvPr>
            <p:ph type="dt" sz="half" idx="10"/>
          </p:nvPr>
        </p:nvSpPr>
        <p:spPr>
          <a:ln/>
        </p:spPr>
        <p:txBody>
          <a:bodyPr/>
          <a:lstStyle>
            <a:lvl1pPr>
              <a:defRPr/>
            </a:lvl1pPr>
          </a:lstStyle>
          <a:p>
            <a:pPr>
              <a:defRPr/>
            </a:pPr>
            <a:fld id="{6DB23BA7-5CEF-654E-A91F-26DAD6737DC9}" type="datetime1">
              <a:rPr lang="en-US"/>
              <a:pPr>
                <a:defRPr/>
              </a:pPr>
              <a:t>8/13/20</a:t>
            </a:fld>
            <a:endParaRPr lang="en-US"/>
          </a:p>
        </p:txBody>
      </p:sp>
      <p:sp>
        <p:nvSpPr>
          <p:cNvPr id="4" name="Rectangle 5">
            <a:extLst>
              <a:ext uri="{FF2B5EF4-FFF2-40B4-BE49-F238E27FC236}">
                <a16:creationId xmlns:a16="http://schemas.microsoft.com/office/drawing/2014/main" id="{FE9F1216-FCF2-1542-8903-9569CAD02CBC}"/>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5" name="Rectangle 6">
            <a:extLst>
              <a:ext uri="{FF2B5EF4-FFF2-40B4-BE49-F238E27FC236}">
                <a16:creationId xmlns:a16="http://schemas.microsoft.com/office/drawing/2014/main" id="{EF39D10B-6697-7C43-AB71-350049553F9E}"/>
              </a:ext>
            </a:extLst>
          </p:cNvPr>
          <p:cNvSpPr>
            <a:spLocks noGrp="1" noChangeArrowheads="1"/>
          </p:cNvSpPr>
          <p:nvPr>
            <p:ph type="sldNum" sz="quarter" idx="12"/>
          </p:nvPr>
        </p:nvSpPr>
        <p:spPr>
          <a:ln/>
        </p:spPr>
        <p:txBody>
          <a:bodyPr/>
          <a:lstStyle>
            <a:lvl1pPr>
              <a:defRPr/>
            </a:lvl1pPr>
          </a:lstStyle>
          <a:p>
            <a:r>
              <a:rPr lang="en-US" altLang="en-US"/>
              <a:t>Page </a:t>
            </a:r>
            <a:fld id="{2AA7D635-8D62-BA40-B1F3-8E5C970EFE61}" type="slidenum">
              <a:rPr lang="en-US" altLang="en-US"/>
              <a:pPr/>
              <a:t>‹#›</a:t>
            </a:fld>
            <a:endParaRPr lang="en-US" altLang="en-US"/>
          </a:p>
        </p:txBody>
      </p:sp>
    </p:spTree>
    <p:extLst>
      <p:ext uri="{BB962C8B-B14F-4D97-AF65-F5344CB8AC3E}">
        <p14:creationId xmlns:p14="http://schemas.microsoft.com/office/powerpoint/2010/main" val="353146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C83A53-2B49-E14A-9704-A0A2A27733AA}"/>
              </a:ext>
            </a:extLst>
          </p:cNvPr>
          <p:cNvSpPr>
            <a:spLocks noGrp="1" noChangeArrowheads="1"/>
          </p:cNvSpPr>
          <p:nvPr>
            <p:ph type="dt" sz="half" idx="10"/>
          </p:nvPr>
        </p:nvSpPr>
        <p:spPr>
          <a:ln/>
        </p:spPr>
        <p:txBody>
          <a:bodyPr/>
          <a:lstStyle>
            <a:lvl1pPr>
              <a:defRPr/>
            </a:lvl1pPr>
          </a:lstStyle>
          <a:p>
            <a:pPr>
              <a:defRPr/>
            </a:pPr>
            <a:fld id="{4B981007-D02C-C044-B704-502905E4591E}" type="datetime1">
              <a:rPr lang="en-US"/>
              <a:pPr>
                <a:defRPr/>
              </a:pPr>
              <a:t>8/13/20</a:t>
            </a:fld>
            <a:endParaRPr lang="en-US"/>
          </a:p>
        </p:txBody>
      </p:sp>
      <p:sp>
        <p:nvSpPr>
          <p:cNvPr id="3" name="Rectangle 5">
            <a:extLst>
              <a:ext uri="{FF2B5EF4-FFF2-40B4-BE49-F238E27FC236}">
                <a16:creationId xmlns:a16="http://schemas.microsoft.com/office/drawing/2014/main" id="{AE84F0E0-D036-FA4D-88C8-FAA8E60EA0E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4" name="Rectangle 6">
            <a:extLst>
              <a:ext uri="{FF2B5EF4-FFF2-40B4-BE49-F238E27FC236}">
                <a16:creationId xmlns:a16="http://schemas.microsoft.com/office/drawing/2014/main" id="{CCECCCAA-E187-1142-B8B5-0BEC414000CA}"/>
              </a:ext>
            </a:extLst>
          </p:cNvPr>
          <p:cNvSpPr>
            <a:spLocks noGrp="1" noChangeArrowheads="1"/>
          </p:cNvSpPr>
          <p:nvPr>
            <p:ph type="sldNum" sz="quarter" idx="12"/>
          </p:nvPr>
        </p:nvSpPr>
        <p:spPr>
          <a:ln/>
        </p:spPr>
        <p:txBody>
          <a:bodyPr/>
          <a:lstStyle>
            <a:lvl1pPr>
              <a:defRPr/>
            </a:lvl1pPr>
          </a:lstStyle>
          <a:p>
            <a:r>
              <a:rPr lang="en-US" altLang="en-US"/>
              <a:t>Page </a:t>
            </a:r>
            <a:fld id="{7ABA169A-A81D-824A-917E-2B9AF2825459}" type="slidenum">
              <a:rPr lang="en-US" altLang="en-US"/>
              <a:pPr/>
              <a:t>‹#›</a:t>
            </a:fld>
            <a:endParaRPr lang="en-US" altLang="en-US"/>
          </a:p>
        </p:txBody>
      </p:sp>
    </p:spTree>
    <p:extLst>
      <p:ext uri="{BB962C8B-B14F-4D97-AF65-F5344CB8AC3E}">
        <p14:creationId xmlns:p14="http://schemas.microsoft.com/office/powerpoint/2010/main" val="139147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E8170837-4F97-D343-9BBD-0ACCF8BF775A}"/>
              </a:ext>
            </a:extLst>
          </p:cNvPr>
          <p:cNvSpPr>
            <a:spLocks noGrp="1" noChangeArrowheads="1"/>
          </p:cNvSpPr>
          <p:nvPr>
            <p:ph type="dt" sz="half" idx="10"/>
          </p:nvPr>
        </p:nvSpPr>
        <p:spPr>
          <a:ln/>
        </p:spPr>
        <p:txBody>
          <a:bodyPr/>
          <a:lstStyle>
            <a:lvl1pPr>
              <a:defRPr/>
            </a:lvl1pPr>
          </a:lstStyle>
          <a:p>
            <a:pPr>
              <a:defRPr/>
            </a:pPr>
            <a:fld id="{5CA18D67-1E0A-4842-86D4-7835DC4012E1}" type="datetime1">
              <a:rPr lang="en-US"/>
              <a:pPr>
                <a:defRPr/>
              </a:pPr>
              <a:t>8/13/20</a:t>
            </a:fld>
            <a:endParaRPr lang="en-US"/>
          </a:p>
        </p:txBody>
      </p:sp>
      <p:sp>
        <p:nvSpPr>
          <p:cNvPr id="6" name="Rectangle 5">
            <a:extLst>
              <a:ext uri="{FF2B5EF4-FFF2-40B4-BE49-F238E27FC236}">
                <a16:creationId xmlns:a16="http://schemas.microsoft.com/office/drawing/2014/main" id="{23449DD0-5138-7546-A30D-FE06C63B4614}"/>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8CE6454B-1DD7-FA40-9F81-425EE63B1890}"/>
              </a:ext>
            </a:extLst>
          </p:cNvPr>
          <p:cNvSpPr>
            <a:spLocks noGrp="1" noChangeArrowheads="1"/>
          </p:cNvSpPr>
          <p:nvPr>
            <p:ph type="sldNum" sz="quarter" idx="12"/>
          </p:nvPr>
        </p:nvSpPr>
        <p:spPr>
          <a:ln/>
        </p:spPr>
        <p:txBody>
          <a:bodyPr/>
          <a:lstStyle>
            <a:lvl1pPr>
              <a:defRPr/>
            </a:lvl1pPr>
          </a:lstStyle>
          <a:p>
            <a:r>
              <a:rPr lang="en-US" altLang="en-US"/>
              <a:t>Page </a:t>
            </a:r>
            <a:fld id="{EA2C00D0-53A6-EC4C-91B7-86AD7B67DF2B}" type="slidenum">
              <a:rPr lang="en-US" altLang="en-US"/>
              <a:pPr/>
              <a:t>‹#›</a:t>
            </a:fld>
            <a:endParaRPr lang="en-US" altLang="en-US"/>
          </a:p>
        </p:txBody>
      </p:sp>
    </p:spTree>
    <p:extLst>
      <p:ext uri="{BB962C8B-B14F-4D97-AF65-F5344CB8AC3E}">
        <p14:creationId xmlns:p14="http://schemas.microsoft.com/office/powerpoint/2010/main" val="38967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69B144C-1F04-A643-A44B-18008F72EB67}"/>
              </a:ext>
            </a:extLst>
          </p:cNvPr>
          <p:cNvSpPr>
            <a:spLocks noGrp="1" noChangeArrowheads="1"/>
          </p:cNvSpPr>
          <p:nvPr>
            <p:ph type="dt" sz="half" idx="10"/>
          </p:nvPr>
        </p:nvSpPr>
        <p:spPr>
          <a:ln/>
        </p:spPr>
        <p:txBody>
          <a:bodyPr/>
          <a:lstStyle>
            <a:lvl1pPr>
              <a:defRPr/>
            </a:lvl1pPr>
          </a:lstStyle>
          <a:p>
            <a:pPr>
              <a:defRPr/>
            </a:pPr>
            <a:fld id="{CC26BE31-E810-8442-A177-D2416054C441}" type="datetime1">
              <a:rPr lang="en-US"/>
              <a:pPr>
                <a:defRPr/>
              </a:pPr>
              <a:t>8/13/20</a:t>
            </a:fld>
            <a:endParaRPr lang="en-US"/>
          </a:p>
        </p:txBody>
      </p:sp>
      <p:sp>
        <p:nvSpPr>
          <p:cNvPr id="6" name="Rectangle 5">
            <a:extLst>
              <a:ext uri="{FF2B5EF4-FFF2-40B4-BE49-F238E27FC236}">
                <a16:creationId xmlns:a16="http://schemas.microsoft.com/office/drawing/2014/main" id="{4909E9C5-6CDD-274E-A51D-168524664E55}"/>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75024369-5D7D-D94C-851E-F49A30DEDEBB}"/>
              </a:ext>
            </a:extLst>
          </p:cNvPr>
          <p:cNvSpPr>
            <a:spLocks noGrp="1" noChangeArrowheads="1"/>
          </p:cNvSpPr>
          <p:nvPr>
            <p:ph type="sldNum" sz="quarter" idx="12"/>
          </p:nvPr>
        </p:nvSpPr>
        <p:spPr>
          <a:ln/>
        </p:spPr>
        <p:txBody>
          <a:bodyPr/>
          <a:lstStyle>
            <a:lvl1pPr>
              <a:defRPr/>
            </a:lvl1pPr>
          </a:lstStyle>
          <a:p>
            <a:r>
              <a:rPr lang="en-US" altLang="en-US"/>
              <a:t>Page </a:t>
            </a:r>
            <a:fld id="{A26BC72D-414E-314F-A18E-F0FDEA642A12}" type="slidenum">
              <a:rPr lang="en-US" altLang="en-US"/>
              <a:pPr/>
              <a:t>‹#›</a:t>
            </a:fld>
            <a:endParaRPr lang="en-US" altLang="en-US"/>
          </a:p>
        </p:txBody>
      </p:sp>
    </p:spTree>
    <p:extLst>
      <p:ext uri="{BB962C8B-B14F-4D97-AF65-F5344CB8AC3E}">
        <p14:creationId xmlns:p14="http://schemas.microsoft.com/office/powerpoint/2010/main" val="26896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FA79F06B-B684-7349-B138-BB7DB83A290A}"/>
              </a:ext>
            </a:extLst>
          </p:cNvPr>
          <p:cNvSpPr>
            <a:spLocks noChangeArrowheads="1"/>
          </p:cNvSpPr>
          <p:nvPr userDrawn="1"/>
        </p:nvSpPr>
        <p:spPr bwMode="auto">
          <a:xfrm>
            <a:off x="-3175" y="5824538"/>
            <a:ext cx="9148763" cy="1036637"/>
          </a:xfrm>
          <a:prstGeom prst="rect">
            <a:avLst/>
          </a:prstGeom>
          <a:solidFill>
            <a:schemeClr val="bg1"/>
          </a:solidFill>
          <a:ln w="9525">
            <a:noFill/>
            <a:miter lim="800000"/>
            <a:headEnd/>
            <a:tailEnd/>
          </a:ln>
        </p:spPr>
        <p:txBody>
          <a:bodyPr wrap="none" anchor="ctr"/>
          <a:lstStyle/>
          <a:p>
            <a:pPr>
              <a:defRPr/>
            </a:pPr>
            <a:endParaRPr lang="en-US">
              <a:latin typeface="Arial" charset="0"/>
              <a:ea typeface="ＭＳ Ｐゴシック" charset="-128"/>
            </a:endParaRPr>
          </a:p>
        </p:txBody>
      </p:sp>
      <p:sp>
        <p:nvSpPr>
          <p:cNvPr id="1027" name="Rectangle 2">
            <a:extLst>
              <a:ext uri="{FF2B5EF4-FFF2-40B4-BE49-F238E27FC236}">
                <a16:creationId xmlns:a16="http://schemas.microsoft.com/office/drawing/2014/main" id="{76D0F8E1-E035-AA42-998B-DF1289F8154B}"/>
              </a:ext>
            </a:extLst>
          </p:cNvPr>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E4F2170-579E-B744-ACD8-2283CB1FB2E3}"/>
              </a:ext>
            </a:extLst>
          </p:cNvPr>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8459DE8-9D2E-8C47-8565-84A67097C81C}"/>
              </a:ext>
            </a:extLst>
          </p:cNvPr>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fld id="{2FA42E58-BF66-7E48-B154-E94CBF161451}" type="datetime1">
              <a:rPr lang="en-US"/>
              <a:pPr>
                <a:defRPr/>
              </a:pPr>
              <a:t>8/13/20</a:t>
            </a:fld>
            <a:endParaRPr lang="en-US"/>
          </a:p>
        </p:txBody>
      </p:sp>
      <p:sp>
        <p:nvSpPr>
          <p:cNvPr id="1029" name="Rectangle 5">
            <a:extLst>
              <a:ext uri="{FF2B5EF4-FFF2-40B4-BE49-F238E27FC236}">
                <a16:creationId xmlns:a16="http://schemas.microsoft.com/office/drawing/2014/main" id="{483F94ED-02A1-E248-A038-406F2C026682}"/>
              </a:ext>
            </a:extLst>
          </p:cNvPr>
          <p:cNvSpPr>
            <a:spLocks noGrp="1" noChangeArrowheads="1"/>
          </p:cNvSpPr>
          <p:nvPr>
            <p:ph type="ftr" sz="quarter" idx="3"/>
          </p:nvPr>
        </p:nvSpPr>
        <p:spPr bwMode="auto">
          <a:xfrm>
            <a:off x="6228184" y="6096000"/>
            <a:ext cx="1163216"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r>
              <a:rPr lang="en-US"/>
              <a:t>IRC presentation</a:t>
            </a:r>
          </a:p>
        </p:txBody>
      </p:sp>
      <p:sp>
        <p:nvSpPr>
          <p:cNvPr id="1030" name="Rectangle 6">
            <a:extLst>
              <a:ext uri="{FF2B5EF4-FFF2-40B4-BE49-F238E27FC236}">
                <a16:creationId xmlns:a16="http://schemas.microsoft.com/office/drawing/2014/main" id="{A4188989-78D6-5648-A6CB-FF024CAA10B1}"/>
              </a:ext>
            </a:extLst>
          </p:cNvPr>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en-US"/>
              <a:t>Page </a:t>
            </a:r>
            <a:fld id="{A4A3D3E4-D078-144A-8608-10A2ED97998D}" type="slidenum">
              <a:rPr lang="en-US" altLang="en-US"/>
              <a:pPr/>
              <a:t>‹#›</a:t>
            </a:fld>
            <a:endParaRPr lang="en-US" altLang="en-US"/>
          </a:p>
        </p:txBody>
      </p:sp>
      <p:pic>
        <p:nvPicPr>
          <p:cNvPr id="5" name="Picture 4">
            <a:extLst>
              <a:ext uri="{FF2B5EF4-FFF2-40B4-BE49-F238E27FC236}">
                <a16:creationId xmlns:a16="http://schemas.microsoft.com/office/drawing/2014/main" id="{67DC6C10-89EC-FE44-9588-2C77DE268C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09744" y="6007100"/>
            <a:ext cx="5461000" cy="647700"/>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910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2pPr>
      <a:lvl3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3pPr>
      <a:lvl4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4pPr>
      <a:lvl5pPr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newmanreader.org/works/parochial/volume8/sermon6.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lRrr1JLV1JM" TargetMode="External"/><Relationship Id="rId2" Type="http://schemas.openxmlformats.org/officeDocument/2006/relationships/hyperlink" Target="https://www.youtube.com/watch?v=MRFSnBM2OB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08805B8-53AE-6845-8A88-5724369B2FE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34EB99-41AD-BE45-A059-F09B6D607435}" type="datetime4">
              <a:rPr lang="en-US" altLang="en-US" sz="1400" smtClean="0">
                <a:solidFill>
                  <a:schemeClr val="bg1"/>
                </a:solidFill>
              </a:rPr>
              <a:pPr/>
              <a:t>August 13, 2020</a:t>
            </a:fld>
            <a:endParaRPr lang="en-US" altLang="en-US" sz="1400">
              <a:solidFill>
                <a:schemeClr val="bg1"/>
              </a:solidFill>
            </a:endParaRPr>
          </a:p>
        </p:txBody>
      </p:sp>
      <p:sp>
        <p:nvSpPr>
          <p:cNvPr id="3075" name="Rectangle 2">
            <a:extLst>
              <a:ext uri="{FF2B5EF4-FFF2-40B4-BE49-F238E27FC236}">
                <a16:creationId xmlns:a16="http://schemas.microsoft.com/office/drawing/2014/main" id="{B0DBE315-36C0-6D45-A78E-3AD3437584A5}"/>
              </a:ext>
            </a:extLst>
          </p:cNvPr>
          <p:cNvSpPr>
            <a:spLocks noGrp="1" noChangeArrowheads="1"/>
          </p:cNvSpPr>
          <p:nvPr>
            <p:ph type="ctrTitle"/>
          </p:nvPr>
        </p:nvSpPr>
        <p:spPr/>
        <p:txBody>
          <a:bodyPr/>
          <a:lstStyle/>
          <a:p>
            <a:pPr eaLnBrk="1" hangingPunct="1"/>
            <a:r>
              <a:rPr lang="en-US" altLang="en-US" dirty="0"/>
              <a:t>Miracles</a:t>
            </a:r>
          </a:p>
        </p:txBody>
      </p:sp>
      <p:sp>
        <p:nvSpPr>
          <p:cNvPr id="3076" name="Rectangle 3">
            <a:extLst>
              <a:ext uri="{FF2B5EF4-FFF2-40B4-BE49-F238E27FC236}">
                <a16:creationId xmlns:a16="http://schemas.microsoft.com/office/drawing/2014/main" id="{DB9E3E8C-7713-DD48-916F-4CAA520BBE0E}"/>
              </a:ext>
            </a:extLst>
          </p:cNvPr>
          <p:cNvSpPr>
            <a:spLocks noGrp="1" noChangeArrowheads="1"/>
          </p:cNvSpPr>
          <p:nvPr>
            <p:ph type="subTitle" idx="1"/>
          </p:nvPr>
        </p:nvSpPr>
        <p:spPr/>
        <p:txBody>
          <a:bodyPr/>
          <a:lstStyle/>
          <a:p>
            <a:pPr eaLnBrk="1" hangingPunct="1">
              <a:buFont typeface="Wingdings" pitchFamily="2" charset="2"/>
              <a:buNone/>
            </a:pPr>
            <a:r>
              <a:rPr lang="en-US" altLang="en-US" dirty="0"/>
              <a:t>Prepared by the Ian Ramsey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A stable background</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4"/>
            <a:ext cx="7772400" cy="4320257"/>
          </a:xfrm>
        </p:spPr>
        <p:txBody>
          <a:bodyPr/>
          <a:lstStyle/>
          <a:p>
            <a:pPr>
              <a:spcAft>
                <a:spcPts val="1200"/>
              </a:spcAft>
            </a:pPr>
            <a:r>
              <a:rPr lang="en-GB" altLang="en-US" dirty="0"/>
              <a:t>This need for contrast between what ordinarily happens and the miraculous also implies the need to distinguish between natural causation and divine intervention.</a:t>
            </a:r>
          </a:p>
          <a:p>
            <a:pPr>
              <a:spcAft>
                <a:spcPts val="1200"/>
              </a:spcAft>
            </a:pPr>
            <a:r>
              <a:rPr lang="en-GB" altLang="en-US" dirty="0"/>
              <a:t>This requirement also implies a conception of the world in which there is such a thing as natural causation. From a theist standpoint, this perspective in one in which “</a:t>
            </a:r>
            <a:r>
              <a:rPr lang="en-GB" altLang="en-US" b="1" dirty="0"/>
              <a:t>God has given his creatures the dignity of being causes</a:t>
            </a:r>
            <a:r>
              <a:rPr lang="en-GB" altLang="en-US" dirty="0"/>
              <a:t>.” </a:t>
            </a:r>
            <a:br>
              <a:rPr lang="en-GB" altLang="en-US" dirty="0"/>
            </a:br>
            <a:r>
              <a:rPr lang="en-GB" altLang="en-US" dirty="0"/>
              <a:t>(Aquinas, </a:t>
            </a:r>
            <a:r>
              <a:rPr lang="en-GB" i="1" dirty="0"/>
              <a:t>Summa </a:t>
            </a:r>
            <a:r>
              <a:rPr lang="en-GB" i="1" dirty="0" err="1"/>
              <a:t>Theologiae</a:t>
            </a:r>
            <a:r>
              <a:rPr lang="en-GB" dirty="0"/>
              <a:t> [</a:t>
            </a:r>
            <a:r>
              <a:rPr lang="en-GB" i="1" dirty="0"/>
              <a:t>ST</a:t>
            </a:r>
            <a:r>
              <a:rPr lang="en-GB" dirty="0"/>
              <a:t>], I, q. 22, a. 3).</a:t>
            </a:r>
          </a:p>
          <a:p>
            <a:pPr>
              <a:spcAft>
                <a:spcPts val="1200"/>
              </a:spcAft>
            </a:pPr>
            <a:r>
              <a:rPr lang="en-GB" dirty="0"/>
              <a:t>To underline this point, imagine a world in which everything that happens was caused immediately by God directly: </a:t>
            </a:r>
            <a:r>
              <a:rPr lang="en-GB" i="1" dirty="0"/>
              <a:t>everything would be a miracle, and so nothing would be a miracle</a:t>
            </a:r>
            <a:r>
              <a:rPr lang="en-GB" dirty="0"/>
              <a:t>.</a:t>
            </a:r>
          </a:p>
          <a:p>
            <a:endParaRPr lang="en-GB" altLang="en-US" dirty="0"/>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08E8A802-87FF-274E-8171-0A733584F9DA}"/>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285356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250B745-6A9A-D84B-9D97-F8AB4BB3ABC5}"/>
              </a:ext>
            </a:extLst>
          </p:cNvPr>
          <p:cNvSpPr>
            <a:spLocks noGrp="1"/>
          </p:cNvSpPr>
          <p:nvPr>
            <p:ph type="title"/>
          </p:nvPr>
        </p:nvSpPr>
        <p:spPr/>
        <p:txBody>
          <a:bodyPr/>
          <a:lstStyle/>
          <a:p>
            <a:r>
              <a:rPr lang="en-GB" altLang="en-US"/>
              <a:t>Other definitions of a ‘miracle’</a:t>
            </a:r>
          </a:p>
        </p:txBody>
      </p:sp>
      <p:sp>
        <p:nvSpPr>
          <p:cNvPr id="34819" name="Content Placeholder 1">
            <a:extLst>
              <a:ext uri="{FF2B5EF4-FFF2-40B4-BE49-F238E27FC236}">
                <a16:creationId xmlns:a16="http://schemas.microsoft.com/office/drawing/2014/main" id="{36D660E3-3FF7-A94A-9516-9D6169CA14D8}"/>
              </a:ext>
            </a:extLst>
          </p:cNvPr>
          <p:cNvSpPr>
            <a:spLocks noGrp="1"/>
          </p:cNvSpPr>
          <p:nvPr>
            <p:ph idx="1"/>
          </p:nvPr>
        </p:nvSpPr>
        <p:spPr>
          <a:xfrm>
            <a:off x="685800" y="1196975"/>
            <a:ext cx="7772400" cy="1368425"/>
          </a:xfrm>
        </p:spPr>
        <p:txBody>
          <a:bodyPr/>
          <a:lstStyle/>
          <a:p>
            <a:r>
              <a:rPr lang="en-GB" altLang="en-US" dirty="0"/>
              <a:t>David Hume (Hume 1748/2000; cf. Voltaire 1764/1901: 272) defined a miracle as “</a:t>
            </a:r>
            <a:r>
              <a:rPr lang="en-GB" altLang="en-US" b="1" dirty="0"/>
              <a:t>a violation of the laws of nature</a:t>
            </a:r>
            <a:r>
              <a:rPr lang="en-GB" altLang="en-US" dirty="0"/>
              <a:t>,” a narrower definition than “exceeding the productive power of nature.” This definition is influential but there are problems:</a:t>
            </a:r>
          </a:p>
          <a:p>
            <a:pPr lvl="1">
              <a:spcBef>
                <a:spcPts val="1200"/>
              </a:spcBef>
            </a:pPr>
            <a:r>
              <a:rPr lang="en-GB" altLang="en-US" dirty="0"/>
              <a:t>“If the natural laws are simply compendious statements of natural regularities, an apparent ‘violation’ would most naturally be an indication, not that a supernatural intervention in the course of nature had occurred, but rather that what we had thought was a natural law was, in fact, not one” (McGrew 2011). </a:t>
            </a:r>
          </a:p>
          <a:p>
            <a:pPr lvl="1">
              <a:spcBef>
                <a:spcPts val="1200"/>
              </a:spcBef>
            </a:pPr>
            <a:r>
              <a:rPr lang="en-GB" altLang="en-US" dirty="0"/>
              <a:t>In many cases it is difficult to say which ‘laws’ are being violated by the event in question (</a:t>
            </a:r>
            <a:r>
              <a:rPr lang="en-GB" altLang="en-US" dirty="0" err="1"/>
              <a:t>Earman</a:t>
            </a:r>
            <a:r>
              <a:rPr lang="en-GB" altLang="en-US" dirty="0"/>
              <a:t> 2000), “That dead men stay dead is a widely observed fact, but it is not, in the ordinary scientific use of the term, a law of nature that dead men stay dead” (McGrew 2011).</a:t>
            </a:r>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4820" name="Date Placeholder 3">
            <a:extLst>
              <a:ext uri="{FF2B5EF4-FFF2-40B4-BE49-F238E27FC236}">
                <a16:creationId xmlns:a16="http://schemas.microsoft.com/office/drawing/2014/main" id="{28174D47-3335-D641-B980-C3F27841860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30D485-13EC-5E40-BAF4-0CFAFB31CADD}"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2BD338AF-BB41-5840-A417-40F961C8A529}"/>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387732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F66D643-1E35-654C-A2DF-F71A7B343191}"/>
              </a:ext>
            </a:extLst>
          </p:cNvPr>
          <p:cNvSpPr>
            <a:spLocks noGrp="1"/>
          </p:cNvSpPr>
          <p:nvPr>
            <p:ph type="title"/>
          </p:nvPr>
        </p:nvSpPr>
        <p:spPr/>
        <p:txBody>
          <a:bodyPr/>
          <a:lstStyle/>
          <a:p>
            <a:r>
              <a:rPr lang="en-GB" altLang="en-US"/>
              <a:t>Theological and religious considerations</a:t>
            </a:r>
          </a:p>
        </p:txBody>
      </p:sp>
      <p:sp>
        <p:nvSpPr>
          <p:cNvPr id="2" name="Content Placeholder 1">
            <a:extLst>
              <a:ext uri="{FF2B5EF4-FFF2-40B4-BE49-F238E27FC236}">
                <a16:creationId xmlns:a16="http://schemas.microsoft.com/office/drawing/2014/main" id="{579E102D-0B02-3E4F-B78D-8D098894FE5F}"/>
              </a:ext>
            </a:extLst>
          </p:cNvPr>
          <p:cNvSpPr>
            <a:spLocks noGrp="1"/>
          </p:cNvSpPr>
          <p:nvPr>
            <p:ph idx="1"/>
          </p:nvPr>
        </p:nvSpPr>
        <p:spPr>
          <a:xfrm>
            <a:off x="685800" y="1196975"/>
            <a:ext cx="7772400" cy="4608513"/>
          </a:xfrm>
        </p:spPr>
        <p:txBody>
          <a:bodyPr/>
          <a:lstStyle/>
          <a:p>
            <a:pPr>
              <a:defRPr/>
            </a:pPr>
            <a:endParaRPr lang="en-GB" dirty="0"/>
          </a:p>
          <a:p>
            <a:pPr>
              <a:defRPr/>
            </a:pPr>
            <a:r>
              <a:rPr lang="en-GB" dirty="0"/>
              <a:t>Unlike ‘magic’, the term ‘miracle’ is generally taken to involve some personal recognition of a supra-natural event as being caused by a </a:t>
            </a:r>
            <a:r>
              <a:rPr lang="en-GB" b="1" dirty="0"/>
              <a:t>personal God</a:t>
            </a:r>
            <a:r>
              <a:rPr lang="en-GB" dirty="0"/>
              <a:t>, or possibly some other Intelligent Agent superior to man [cf. Samuel Clarke (1719: 311–12)]. </a:t>
            </a:r>
          </a:p>
          <a:p>
            <a:pPr>
              <a:defRPr/>
            </a:pPr>
            <a:r>
              <a:rPr lang="en-GB" dirty="0"/>
              <a:t>For palpable religious significance, miracles normally also advance or confirm religious knowledge and promote human action that would otherwise be unlikely to happen.</a:t>
            </a:r>
          </a:p>
          <a:p>
            <a:pPr>
              <a:defRPr/>
            </a:pPr>
            <a:r>
              <a:rPr lang="en-GB" dirty="0"/>
              <a:t>SUMMARY: </a:t>
            </a:r>
            <a:r>
              <a:rPr lang="en-GB" b="1" dirty="0"/>
              <a:t>A miracle exceeds the productive power of nature. A religiously significant miracle is a detectable miracle attributed to a (personal) divine cause</a:t>
            </a:r>
            <a:r>
              <a:rPr lang="en-GB" dirty="0"/>
              <a:t>.</a:t>
            </a:r>
          </a:p>
          <a:p>
            <a:pPr>
              <a:defRPr/>
            </a:pPr>
            <a:endParaRPr lang="en-GB" dirty="0"/>
          </a:p>
          <a:p>
            <a:pPr>
              <a:defRPr/>
            </a:pPr>
            <a:endParaRPr lang="en-GB" dirty="0"/>
          </a:p>
          <a:p>
            <a:pPr>
              <a:defRPr/>
            </a:pPr>
            <a:endParaRPr lang="en-GB" dirty="0"/>
          </a:p>
          <a:p>
            <a:pPr>
              <a:defRPr/>
            </a:pPr>
            <a:endParaRPr lang="en-GB" dirty="0"/>
          </a:p>
          <a:p>
            <a:pPr lvl="1">
              <a:spcBef>
                <a:spcPts val="1200"/>
              </a:spcBef>
              <a:defRPr/>
            </a:pPr>
            <a:endParaRPr lang="en-GB" dirty="0"/>
          </a:p>
          <a:p>
            <a:pPr lvl="1">
              <a:spcBef>
                <a:spcPts val="1200"/>
              </a:spcBef>
              <a:defRPr/>
            </a:pPr>
            <a:endParaRPr lang="en-GB" dirty="0"/>
          </a:p>
          <a:p>
            <a:pPr lvl="1">
              <a:spcBef>
                <a:spcPts val="1200"/>
              </a:spcBef>
              <a:defRPr/>
            </a:pPr>
            <a:endParaRPr lang="en-GB" dirty="0"/>
          </a:p>
        </p:txBody>
      </p:sp>
      <p:sp>
        <p:nvSpPr>
          <p:cNvPr id="35844" name="Date Placeholder 3">
            <a:extLst>
              <a:ext uri="{FF2B5EF4-FFF2-40B4-BE49-F238E27FC236}">
                <a16:creationId xmlns:a16="http://schemas.microsoft.com/office/drawing/2014/main" id="{BBDFA127-DF6E-864E-8D0B-C14A894F73F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1F959B-819B-184F-8E9C-7ABF9C9E17EB}"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EB6C4A2A-DCA9-4049-9D40-1BF031407A6F}"/>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317671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5A4DA4A-46A4-6348-9366-4DE53C69A478}"/>
              </a:ext>
            </a:extLst>
          </p:cNvPr>
          <p:cNvSpPr>
            <a:spLocks noGrp="1"/>
          </p:cNvSpPr>
          <p:nvPr>
            <p:ph type="title"/>
          </p:nvPr>
        </p:nvSpPr>
        <p:spPr/>
        <p:txBody>
          <a:bodyPr/>
          <a:lstStyle/>
          <a:p>
            <a:r>
              <a:rPr lang="en-GB" altLang="en-US" cap="none" dirty="0"/>
              <a:t>Reports of miracles</a:t>
            </a:r>
          </a:p>
        </p:txBody>
      </p:sp>
      <p:sp>
        <p:nvSpPr>
          <p:cNvPr id="36867" name="Date Placeholder 3">
            <a:extLst>
              <a:ext uri="{FF2B5EF4-FFF2-40B4-BE49-F238E27FC236}">
                <a16:creationId xmlns:a16="http://schemas.microsoft.com/office/drawing/2014/main" id="{072E0A26-597B-CC41-A3C7-400CD2A90D4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C22DB4-26D6-964B-BE0F-81DD9D16531E}" type="datetime1">
              <a:rPr lang="en-US" altLang="en-US" sz="900" smtClean="0">
                <a:solidFill>
                  <a:srgbClr val="002147"/>
                </a:solidFill>
              </a:rPr>
              <a:pPr/>
              <a:t>8/13/20</a:t>
            </a:fld>
            <a:endParaRPr lang="en-US" altLang="en-US" sz="900">
              <a:solidFill>
                <a:srgbClr val="002147"/>
              </a:solidFill>
            </a:endParaRPr>
          </a:p>
        </p:txBody>
      </p:sp>
    </p:spTree>
    <p:extLst>
      <p:ext uri="{BB962C8B-B14F-4D97-AF65-F5344CB8AC3E}">
        <p14:creationId xmlns:p14="http://schemas.microsoft.com/office/powerpoint/2010/main" val="16291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2908743-EAC2-784A-9292-82FD4CD697DD}"/>
              </a:ext>
            </a:extLst>
          </p:cNvPr>
          <p:cNvSpPr>
            <a:spLocks noGrp="1" noChangeArrowheads="1"/>
          </p:cNvSpPr>
          <p:nvPr>
            <p:ph type="title"/>
          </p:nvPr>
        </p:nvSpPr>
        <p:spPr/>
        <p:txBody>
          <a:bodyPr/>
          <a:lstStyle/>
          <a:p>
            <a:r>
              <a:rPr lang="en-GB" altLang="en-US" dirty="0"/>
              <a:t>How common are reports of miracles?</a:t>
            </a:r>
          </a:p>
        </p:txBody>
      </p:sp>
      <p:sp>
        <p:nvSpPr>
          <p:cNvPr id="60418" name="Content Placeholder 1">
            <a:extLst>
              <a:ext uri="{FF2B5EF4-FFF2-40B4-BE49-F238E27FC236}">
                <a16:creationId xmlns:a16="http://schemas.microsoft.com/office/drawing/2014/main" id="{DE6BFA8B-FA85-C440-97B6-0CBA2CD9161A}"/>
              </a:ext>
            </a:extLst>
          </p:cNvPr>
          <p:cNvSpPr>
            <a:spLocks noGrp="1" noChangeArrowheads="1"/>
          </p:cNvSpPr>
          <p:nvPr>
            <p:ph idx="1"/>
          </p:nvPr>
        </p:nvSpPr>
        <p:spPr>
          <a:xfrm>
            <a:off x="685800" y="1196975"/>
            <a:ext cx="4462264" cy="4608513"/>
          </a:xfrm>
        </p:spPr>
        <p:txBody>
          <a:bodyPr/>
          <a:lstStyle/>
          <a:p>
            <a:pPr>
              <a:spcAft>
                <a:spcPts val="1200"/>
              </a:spcAft>
            </a:pPr>
            <a:r>
              <a:rPr lang="en-GB" altLang="en-US" dirty="0"/>
              <a:t>Craig Keener, </a:t>
            </a:r>
            <a:r>
              <a:rPr lang="en-GB" altLang="en-US" i="1" dirty="0"/>
              <a:t>Miracles</a:t>
            </a:r>
            <a:r>
              <a:rPr lang="en-GB" altLang="en-US" dirty="0"/>
              <a:t>, published in 2011, drew from extensive primary research on this question from all parts of the world.</a:t>
            </a:r>
          </a:p>
          <a:p>
            <a:pPr>
              <a:spcAft>
                <a:spcPts val="1200"/>
              </a:spcAft>
            </a:pPr>
            <a:r>
              <a:rPr lang="en-GB" altLang="en-US" dirty="0"/>
              <a:t>One fact emerges. The topic is not merely a theoretical one today. Whether such reports can be trusted or not, hundreds of millions of people today claim to have experienced miracles.  </a:t>
            </a:r>
          </a:p>
          <a:p>
            <a:pPr>
              <a:spcAft>
                <a:spcPts val="1200"/>
              </a:spcAft>
            </a:pPr>
            <a:endParaRPr lang="en-GB" altLang="en-US" dirty="0"/>
          </a:p>
          <a:p>
            <a:pPr>
              <a:spcAft>
                <a:spcPts val="1200"/>
              </a:spcAft>
            </a:pPr>
            <a:endParaRPr lang="en-GB" altLang="en-US" dirty="0"/>
          </a:p>
          <a:p>
            <a:pPr>
              <a:spcAft>
                <a:spcPts val="1200"/>
              </a:spcAft>
            </a:pPr>
            <a:endParaRPr lang="en-GB" altLang="en-US" dirty="0"/>
          </a:p>
          <a:p>
            <a:pPr>
              <a:spcAft>
                <a:spcPts val="1200"/>
              </a:spcAft>
            </a:pPr>
            <a:endParaRPr lang="en-GB" altLang="en-US" dirty="0"/>
          </a:p>
          <a:p>
            <a:pPr lvl="1">
              <a:spcBef>
                <a:spcPts val="1200"/>
              </a:spcBef>
              <a:spcAft>
                <a:spcPts val="1200"/>
              </a:spcAft>
            </a:pPr>
            <a:endParaRPr lang="en-GB" altLang="en-US" dirty="0"/>
          </a:p>
          <a:p>
            <a:pPr lvl="1">
              <a:spcBef>
                <a:spcPts val="1200"/>
              </a:spcBef>
              <a:spcAft>
                <a:spcPts val="1200"/>
              </a:spcAft>
            </a:pPr>
            <a:endParaRPr lang="en-GB" altLang="en-US" dirty="0"/>
          </a:p>
          <a:p>
            <a:pPr lvl="1">
              <a:spcBef>
                <a:spcPts val="1200"/>
              </a:spcBef>
              <a:spcAft>
                <a:spcPts val="1200"/>
              </a:spcAft>
            </a:pPr>
            <a:endParaRPr lang="en-GB" altLang="en-US" dirty="0"/>
          </a:p>
        </p:txBody>
      </p:sp>
      <p:sp>
        <p:nvSpPr>
          <p:cNvPr id="60419" name="Date Placeholder 2">
            <a:extLst>
              <a:ext uri="{FF2B5EF4-FFF2-40B4-BE49-F238E27FC236}">
                <a16:creationId xmlns:a16="http://schemas.microsoft.com/office/drawing/2014/main" id="{B0DAC67D-130E-E24C-A05E-9A9669B307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85D151-F4D0-164D-A5BE-1F62EF958CE6}" type="datetime1">
              <a:rPr lang="en-US" altLang="en-US" sz="900" smtClean="0">
                <a:solidFill>
                  <a:srgbClr val="002147"/>
                </a:solidFill>
              </a:rPr>
              <a:pPr/>
              <a:t>8/13/20</a:t>
            </a:fld>
            <a:endParaRPr lang="en-US" altLang="en-US" sz="900">
              <a:solidFill>
                <a:srgbClr val="002147"/>
              </a:solidFill>
            </a:endParaRPr>
          </a:p>
        </p:txBody>
      </p:sp>
      <p:sp>
        <p:nvSpPr>
          <p:cNvPr id="60420" name="Slide Number Placeholder 4">
            <a:extLst>
              <a:ext uri="{FF2B5EF4-FFF2-40B4-BE49-F238E27FC236}">
                <a16:creationId xmlns:a16="http://schemas.microsoft.com/office/drawing/2014/main" id="{5BBD7709-9261-DE47-838A-1E63A6570B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96181220-B44C-7741-9CAD-A9A2914A661D}" type="slidenum">
              <a:rPr lang="en-US" altLang="en-US" sz="900" smtClean="0">
                <a:solidFill>
                  <a:srgbClr val="002147"/>
                </a:solidFill>
              </a:rPr>
              <a:pPr/>
              <a:t>14</a:t>
            </a:fld>
            <a:endParaRPr lang="en-US" altLang="en-US" sz="900">
              <a:solidFill>
                <a:srgbClr val="002147"/>
              </a:solidFill>
            </a:endParaRPr>
          </a:p>
        </p:txBody>
      </p:sp>
      <p:sp>
        <p:nvSpPr>
          <p:cNvPr id="60421" name="Footer Placeholder 4">
            <a:extLst>
              <a:ext uri="{FF2B5EF4-FFF2-40B4-BE49-F238E27FC236}">
                <a16:creationId xmlns:a16="http://schemas.microsoft.com/office/drawing/2014/main" id="{C1A35725-7DEE-4D4B-B279-43EA917F0D8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pic>
        <p:nvPicPr>
          <p:cNvPr id="3" name="Picture 2" descr="A person holding a sign&#10;&#10;Description automatically generated">
            <a:extLst>
              <a:ext uri="{FF2B5EF4-FFF2-40B4-BE49-F238E27FC236}">
                <a16:creationId xmlns:a16="http://schemas.microsoft.com/office/drawing/2014/main" id="{822F921C-B559-DA4B-AF99-879FA9067A63}"/>
              </a:ext>
            </a:extLst>
          </p:cNvPr>
          <p:cNvPicPr>
            <a:picLocks noChangeAspect="1"/>
          </p:cNvPicPr>
          <p:nvPr/>
        </p:nvPicPr>
        <p:blipFill>
          <a:blip r:embed="rId2"/>
          <a:stretch>
            <a:fillRect/>
          </a:stretch>
        </p:blipFill>
        <p:spPr>
          <a:xfrm>
            <a:off x="5386973" y="980729"/>
            <a:ext cx="3039585" cy="4680296"/>
          </a:xfrm>
          <a:prstGeom prst="rect">
            <a:avLst/>
          </a:prstGeom>
        </p:spPr>
      </p:pic>
    </p:spTree>
    <p:extLst>
      <p:ext uri="{BB962C8B-B14F-4D97-AF65-F5344CB8AC3E}">
        <p14:creationId xmlns:p14="http://schemas.microsoft.com/office/powerpoint/2010/main" val="32431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0F040B4-99DF-684F-A64D-215AE984E03D}"/>
              </a:ext>
            </a:extLst>
          </p:cNvPr>
          <p:cNvSpPr>
            <a:spLocks noGrp="1" noChangeArrowheads="1"/>
          </p:cNvSpPr>
          <p:nvPr>
            <p:ph type="title"/>
          </p:nvPr>
        </p:nvSpPr>
        <p:spPr/>
        <p:txBody>
          <a:bodyPr/>
          <a:lstStyle/>
          <a:p>
            <a:r>
              <a:rPr lang="en-GB" altLang="en-US" dirty="0"/>
              <a:t>Special cases: the Catholic perspective</a:t>
            </a:r>
          </a:p>
        </p:txBody>
      </p:sp>
      <p:sp>
        <p:nvSpPr>
          <p:cNvPr id="61442" name="Content Placeholder 1">
            <a:extLst>
              <a:ext uri="{FF2B5EF4-FFF2-40B4-BE49-F238E27FC236}">
                <a16:creationId xmlns:a16="http://schemas.microsoft.com/office/drawing/2014/main" id="{355B76AE-7B65-6843-AE95-6AC1777202D3}"/>
              </a:ext>
            </a:extLst>
          </p:cNvPr>
          <p:cNvSpPr>
            <a:spLocks noGrp="1" noChangeArrowheads="1"/>
          </p:cNvSpPr>
          <p:nvPr>
            <p:ph idx="1"/>
          </p:nvPr>
        </p:nvSpPr>
        <p:spPr>
          <a:xfrm>
            <a:off x="685800" y="1196975"/>
            <a:ext cx="7772400" cy="4608513"/>
          </a:xfrm>
        </p:spPr>
        <p:txBody>
          <a:bodyPr/>
          <a:lstStyle/>
          <a:p>
            <a:r>
              <a:rPr lang="en-GB" altLang="en-US" dirty="0"/>
              <a:t>The Catholic Church has a strong interest in miracles for several reasons. One reason is that reported miracles associated with the prayers of a saint are one of the signs that this person is definitely a saint in heaven with God.</a:t>
            </a:r>
          </a:p>
          <a:p>
            <a:r>
              <a:rPr lang="en-GB" altLang="en-US" dirty="0"/>
              <a:t>The Church has developed a systematic and documented approach to appraisal of miracles, especially medical cures. </a:t>
            </a:r>
          </a:p>
          <a:p>
            <a:r>
              <a:rPr lang="en-GB" altLang="en-US" dirty="0"/>
              <a:t>The assessment cannot directly prove that a miracle has taken place. On the contrary, all possible and reasonable natural explanations are examined. If no such reason can be found, the cure may be declared to be worthy of belief as a miracle.</a:t>
            </a:r>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61443" name="Date Placeholder 2">
            <a:extLst>
              <a:ext uri="{FF2B5EF4-FFF2-40B4-BE49-F238E27FC236}">
                <a16:creationId xmlns:a16="http://schemas.microsoft.com/office/drawing/2014/main" id="{26D9E13F-8473-B442-930E-0B8D1F5CD0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8A6157-79BD-E146-8D94-6F2388BC82B9}" type="datetime1">
              <a:rPr lang="en-US" altLang="en-US" sz="900" smtClean="0">
                <a:solidFill>
                  <a:srgbClr val="002147"/>
                </a:solidFill>
              </a:rPr>
              <a:pPr/>
              <a:t>8/13/20</a:t>
            </a:fld>
            <a:endParaRPr lang="en-US" altLang="en-US" sz="900">
              <a:solidFill>
                <a:srgbClr val="002147"/>
              </a:solidFill>
            </a:endParaRPr>
          </a:p>
        </p:txBody>
      </p:sp>
      <p:sp>
        <p:nvSpPr>
          <p:cNvPr id="61444" name="Slide Number Placeholder 4">
            <a:extLst>
              <a:ext uri="{FF2B5EF4-FFF2-40B4-BE49-F238E27FC236}">
                <a16:creationId xmlns:a16="http://schemas.microsoft.com/office/drawing/2014/main" id="{447EF133-9DAA-CF45-A374-8D7FD2F117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E81CD59-5F96-374B-83B2-1B8A1A0FC8AB}" type="slidenum">
              <a:rPr lang="en-US" altLang="en-US" sz="900" smtClean="0">
                <a:solidFill>
                  <a:srgbClr val="002147"/>
                </a:solidFill>
              </a:rPr>
              <a:pPr/>
              <a:t>15</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A4E32DAD-CBED-4944-87DB-B8F357157469}"/>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spTree>
    <p:extLst>
      <p:ext uri="{BB962C8B-B14F-4D97-AF65-F5344CB8AC3E}">
        <p14:creationId xmlns:p14="http://schemas.microsoft.com/office/powerpoint/2010/main" val="67606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0F040B4-99DF-684F-A64D-215AE984E03D}"/>
              </a:ext>
            </a:extLst>
          </p:cNvPr>
          <p:cNvSpPr>
            <a:spLocks noGrp="1" noChangeArrowheads="1"/>
          </p:cNvSpPr>
          <p:nvPr>
            <p:ph type="title"/>
          </p:nvPr>
        </p:nvSpPr>
        <p:spPr/>
        <p:txBody>
          <a:bodyPr/>
          <a:lstStyle/>
          <a:p>
            <a:r>
              <a:rPr lang="en-GB" altLang="en-US" dirty="0"/>
              <a:t>Special cases: Lourdes</a:t>
            </a:r>
          </a:p>
        </p:txBody>
      </p:sp>
      <p:sp>
        <p:nvSpPr>
          <p:cNvPr id="61442" name="Content Placeholder 1">
            <a:extLst>
              <a:ext uri="{FF2B5EF4-FFF2-40B4-BE49-F238E27FC236}">
                <a16:creationId xmlns:a16="http://schemas.microsoft.com/office/drawing/2014/main" id="{355B76AE-7B65-6843-AE95-6AC1777202D3}"/>
              </a:ext>
            </a:extLst>
          </p:cNvPr>
          <p:cNvSpPr>
            <a:spLocks noGrp="1" noChangeArrowheads="1"/>
          </p:cNvSpPr>
          <p:nvPr>
            <p:ph idx="1"/>
          </p:nvPr>
        </p:nvSpPr>
        <p:spPr>
          <a:xfrm>
            <a:off x="685800" y="1196975"/>
            <a:ext cx="7772400" cy="4608513"/>
          </a:xfrm>
        </p:spPr>
        <p:txBody>
          <a:bodyPr/>
          <a:lstStyle/>
          <a:p>
            <a:pPr>
              <a:spcBef>
                <a:spcPts val="600"/>
              </a:spcBef>
              <a:spcAft>
                <a:spcPts val="1200"/>
              </a:spcAft>
            </a:pPr>
            <a:r>
              <a:rPr lang="en-GB" altLang="en-US" dirty="0"/>
              <a:t>For cures at Lourdes, a famous shrine in France associated with miracles, the four criteria are:</a:t>
            </a:r>
          </a:p>
          <a:p>
            <a:pPr lvl="1">
              <a:spcBef>
                <a:spcPts val="600"/>
              </a:spcBef>
              <a:spcAft>
                <a:spcPts val="600"/>
              </a:spcAft>
            </a:pPr>
            <a:r>
              <a:rPr lang="en-GB" altLang="en-US" dirty="0"/>
              <a:t>the fact and the diagnosis of the illness is first of all established and correctly diagnosed;</a:t>
            </a:r>
          </a:p>
          <a:p>
            <a:pPr lvl="1">
              <a:spcBef>
                <a:spcPts val="600"/>
              </a:spcBef>
              <a:spcAft>
                <a:spcPts val="600"/>
              </a:spcAft>
            </a:pPr>
            <a:r>
              <a:rPr lang="en-GB" altLang="en-US" dirty="0"/>
              <a:t>the prognosis must be permanent or terminal in the short term;</a:t>
            </a:r>
          </a:p>
          <a:p>
            <a:pPr lvl="1">
              <a:spcBef>
                <a:spcPts val="600"/>
              </a:spcBef>
              <a:spcAft>
                <a:spcPts val="600"/>
              </a:spcAft>
            </a:pPr>
            <a:r>
              <a:rPr lang="en-GB" altLang="en-US" dirty="0"/>
              <a:t>the cure is immediate, without convalescence, complete and lasting;</a:t>
            </a:r>
          </a:p>
          <a:p>
            <a:pPr lvl="1">
              <a:spcBef>
                <a:spcPts val="600"/>
              </a:spcBef>
              <a:spcAft>
                <a:spcPts val="600"/>
              </a:spcAft>
            </a:pPr>
            <a:r>
              <a:rPr lang="en-GB" altLang="en-US" dirty="0"/>
              <a:t>the prescribed treatment could not be attributed to the cause of this cure or be an aid to it.</a:t>
            </a:r>
          </a:p>
          <a:p>
            <a:pPr>
              <a:spcBef>
                <a:spcPts val="1200"/>
              </a:spcBef>
            </a:pPr>
            <a:r>
              <a:rPr lang="en-GB" altLang="en-US" dirty="0"/>
              <a:t>The Church has officially recognized 67 miracles and some 7,000 inexplicable cures since the apparitions of Feb 1858.</a:t>
            </a:r>
            <a:br>
              <a:rPr lang="en-GB" altLang="en-US" dirty="0"/>
            </a:br>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61443" name="Date Placeholder 2">
            <a:extLst>
              <a:ext uri="{FF2B5EF4-FFF2-40B4-BE49-F238E27FC236}">
                <a16:creationId xmlns:a16="http://schemas.microsoft.com/office/drawing/2014/main" id="{26D9E13F-8473-B442-930E-0B8D1F5CD0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8A6157-79BD-E146-8D94-6F2388BC82B9}" type="datetime1">
              <a:rPr lang="en-US" altLang="en-US" sz="900" smtClean="0">
                <a:solidFill>
                  <a:srgbClr val="002147"/>
                </a:solidFill>
              </a:rPr>
              <a:pPr/>
              <a:t>8/13/20</a:t>
            </a:fld>
            <a:endParaRPr lang="en-US" altLang="en-US" sz="900">
              <a:solidFill>
                <a:srgbClr val="002147"/>
              </a:solidFill>
            </a:endParaRPr>
          </a:p>
        </p:txBody>
      </p:sp>
      <p:sp>
        <p:nvSpPr>
          <p:cNvPr id="61444" name="Slide Number Placeholder 4">
            <a:extLst>
              <a:ext uri="{FF2B5EF4-FFF2-40B4-BE49-F238E27FC236}">
                <a16:creationId xmlns:a16="http://schemas.microsoft.com/office/drawing/2014/main" id="{447EF133-9DAA-CF45-A374-8D7FD2F117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E81CD59-5F96-374B-83B2-1B8A1A0FC8AB}" type="slidenum">
              <a:rPr lang="en-US" altLang="en-US" sz="900" smtClean="0">
                <a:solidFill>
                  <a:srgbClr val="002147"/>
                </a:solidFill>
              </a:rPr>
              <a:pPr/>
              <a:t>16</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42CCDE02-70DF-914A-AA3C-73CB511FECDE}"/>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spTree>
    <p:extLst>
      <p:ext uri="{BB962C8B-B14F-4D97-AF65-F5344CB8AC3E}">
        <p14:creationId xmlns:p14="http://schemas.microsoft.com/office/powerpoint/2010/main" val="164648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DC3653C-1F21-9346-98AB-A8ACB07257DE}"/>
              </a:ext>
            </a:extLst>
          </p:cNvPr>
          <p:cNvSpPr>
            <a:spLocks noGrp="1" noChangeArrowheads="1"/>
          </p:cNvSpPr>
          <p:nvPr>
            <p:ph type="title"/>
          </p:nvPr>
        </p:nvSpPr>
        <p:spPr>
          <a:xfrm>
            <a:off x="685800" y="287338"/>
            <a:ext cx="8145463" cy="935037"/>
          </a:xfrm>
        </p:spPr>
        <p:txBody>
          <a:bodyPr/>
          <a:lstStyle/>
          <a:p>
            <a:r>
              <a:rPr lang="en-GB" altLang="en-US" dirty="0"/>
              <a:t>Special cases: physics of the Turin Shroud, the most studied artefact in the world</a:t>
            </a:r>
          </a:p>
        </p:txBody>
      </p:sp>
      <p:sp>
        <p:nvSpPr>
          <p:cNvPr id="57346" name="Content Placeholder 1">
            <a:extLst>
              <a:ext uri="{FF2B5EF4-FFF2-40B4-BE49-F238E27FC236}">
                <a16:creationId xmlns:a16="http://schemas.microsoft.com/office/drawing/2014/main" id="{66AEB8B0-DB57-9A45-A7C3-BD6749064788}"/>
              </a:ext>
            </a:extLst>
          </p:cNvPr>
          <p:cNvSpPr>
            <a:spLocks noGrp="1" noChangeArrowheads="1"/>
          </p:cNvSpPr>
          <p:nvPr>
            <p:ph idx="1"/>
          </p:nvPr>
        </p:nvSpPr>
        <p:spPr>
          <a:xfrm>
            <a:off x="685800" y="1412776"/>
            <a:ext cx="4822825" cy="4464050"/>
          </a:xfrm>
        </p:spPr>
        <p:txBody>
          <a:bodyPr/>
          <a:lstStyle/>
          <a:p>
            <a:pPr>
              <a:lnSpc>
                <a:spcPct val="100000"/>
              </a:lnSpc>
            </a:pPr>
            <a:r>
              <a:rPr lang="en-GB" altLang="en-US" sz="1400" dirty="0"/>
              <a:t>This image of the front and back of a crucified man, honoured as an icon and relic of Jesus Christ, is made up of millions of tiny spots.  It is a pixilated image, unlike continuous painted images;  the spots are only two microns thick, and are only on the outermost fibres. The image is not made from organic paints and has survived fire and water, showing that it is insoluble. </a:t>
            </a:r>
          </a:p>
          <a:p>
            <a:pPr>
              <a:lnSpc>
                <a:spcPct val="100000"/>
              </a:lnSpc>
            </a:pPr>
            <a:r>
              <a:rPr lang="en-GB" altLang="en-US" sz="1400" dirty="0"/>
              <a:t>The shroud is a negative so that the positive image was only seen with the invention of photography. The shape of the body can be recovered in part from its 3D information.</a:t>
            </a:r>
          </a:p>
          <a:p>
            <a:pPr>
              <a:lnSpc>
                <a:spcPct val="100000"/>
              </a:lnSpc>
            </a:pPr>
            <a:r>
              <a:rPr lang="en-GB" altLang="en-US" sz="1400" dirty="0"/>
              <a:t>Carbon testing in 1988 implied a date of origin between 1260 to 1390, but controversy continues to the present day about the possibility of contaminants and the source area from which the samples were taken. Former </a:t>
            </a:r>
            <a:r>
              <a:rPr lang="en-GB" altLang="en-US" sz="1400" i="1" dirty="0"/>
              <a:t>Nature</a:t>
            </a:r>
            <a:r>
              <a:rPr lang="en-GB" altLang="en-US" sz="1400" dirty="0"/>
              <a:t> editor Philip Ball, “… </a:t>
            </a:r>
            <a:r>
              <a:rPr lang="en-GB" altLang="en-US" sz="1400" i="1" dirty="0"/>
              <a:t>despite the seemingly definitive tests in 1988, the status of the Shroud of Turin is murkier than ever. Not least, the nature of the image and how it was fixed on the cloth remain deeply puzzling</a:t>
            </a:r>
            <a:r>
              <a:rPr lang="en-GB" altLang="en-US" sz="1400" dirty="0"/>
              <a:t>.”</a:t>
            </a:r>
          </a:p>
          <a:p>
            <a:pPr>
              <a:lnSpc>
                <a:spcPct val="100000"/>
              </a:lnSpc>
              <a:spcAft>
                <a:spcPts val="1200"/>
              </a:spcAft>
            </a:pPr>
            <a:endParaRPr lang="en-GB" altLang="en-US" sz="1400" dirty="0"/>
          </a:p>
          <a:p>
            <a:pPr>
              <a:lnSpc>
                <a:spcPct val="100000"/>
              </a:lnSpc>
              <a:spcAft>
                <a:spcPts val="1200"/>
              </a:spcAft>
            </a:pPr>
            <a:endParaRPr lang="en-GB" altLang="en-US" sz="1400" dirty="0"/>
          </a:p>
          <a:p>
            <a:pPr>
              <a:lnSpc>
                <a:spcPct val="100000"/>
              </a:lnSpc>
              <a:spcAft>
                <a:spcPts val="1200"/>
              </a:spcAft>
            </a:pPr>
            <a:endParaRPr lang="en-GB" altLang="en-US" sz="1400" dirty="0"/>
          </a:p>
          <a:p>
            <a:pPr>
              <a:lnSpc>
                <a:spcPct val="100000"/>
              </a:lnSpc>
              <a:spcAft>
                <a:spcPts val="1200"/>
              </a:spcAft>
            </a:pPr>
            <a:endParaRPr lang="en-GB" altLang="en-US" sz="1400" dirty="0"/>
          </a:p>
          <a:p>
            <a:pPr lvl="1">
              <a:spcBef>
                <a:spcPts val="1200"/>
              </a:spcBef>
              <a:spcAft>
                <a:spcPts val="1200"/>
              </a:spcAft>
            </a:pPr>
            <a:endParaRPr lang="en-GB" altLang="en-US" sz="1400" dirty="0"/>
          </a:p>
          <a:p>
            <a:pPr lvl="1">
              <a:spcBef>
                <a:spcPts val="1200"/>
              </a:spcBef>
              <a:spcAft>
                <a:spcPts val="1200"/>
              </a:spcAft>
            </a:pPr>
            <a:endParaRPr lang="en-GB" altLang="en-US" sz="1400" dirty="0"/>
          </a:p>
          <a:p>
            <a:pPr lvl="1">
              <a:spcBef>
                <a:spcPts val="1200"/>
              </a:spcBef>
              <a:spcAft>
                <a:spcPts val="1200"/>
              </a:spcAft>
            </a:pPr>
            <a:endParaRPr lang="en-GB" altLang="en-US" sz="1400" dirty="0"/>
          </a:p>
        </p:txBody>
      </p:sp>
      <p:pic>
        <p:nvPicPr>
          <p:cNvPr id="57347" name="Picture 1">
            <a:extLst>
              <a:ext uri="{FF2B5EF4-FFF2-40B4-BE49-F238E27FC236}">
                <a16:creationId xmlns:a16="http://schemas.microsoft.com/office/drawing/2014/main" id="{23AB191B-0ACF-5741-99A6-A2BCC809042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61038" y="3284538"/>
            <a:ext cx="3132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a:extLst>
              <a:ext uri="{FF2B5EF4-FFF2-40B4-BE49-F238E27FC236}">
                <a16:creationId xmlns:a16="http://schemas.microsoft.com/office/drawing/2014/main" id="{423DC3D8-9F32-D542-9563-1F77C97A43D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26313" y="1341438"/>
            <a:ext cx="15049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a:extLst>
              <a:ext uri="{FF2B5EF4-FFF2-40B4-BE49-F238E27FC236}">
                <a16:creationId xmlns:a16="http://schemas.microsoft.com/office/drawing/2014/main" id="{B81986B2-3427-8247-9174-6D6B9CEAED6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61038" y="1341438"/>
            <a:ext cx="15224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Date Placeholder 2">
            <a:extLst>
              <a:ext uri="{FF2B5EF4-FFF2-40B4-BE49-F238E27FC236}">
                <a16:creationId xmlns:a16="http://schemas.microsoft.com/office/drawing/2014/main" id="{30CBFAEB-61C4-8546-B600-A052D5418EB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E45B84-7F53-9E4E-91E1-6DD2731FC842}" type="datetime1">
              <a:rPr lang="en-US" altLang="en-US" sz="900" smtClean="0">
                <a:solidFill>
                  <a:srgbClr val="002147"/>
                </a:solidFill>
              </a:rPr>
              <a:pPr/>
              <a:t>8/13/20</a:t>
            </a:fld>
            <a:endParaRPr lang="en-US" altLang="en-US" sz="900">
              <a:solidFill>
                <a:srgbClr val="002147"/>
              </a:solidFill>
            </a:endParaRPr>
          </a:p>
        </p:txBody>
      </p:sp>
      <p:sp>
        <p:nvSpPr>
          <p:cNvPr id="57351" name="Slide Number Placeholder 4">
            <a:extLst>
              <a:ext uri="{FF2B5EF4-FFF2-40B4-BE49-F238E27FC236}">
                <a16:creationId xmlns:a16="http://schemas.microsoft.com/office/drawing/2014/main" id="{2312EC92-E55C-F546-ABA3-2C1E683AB2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DD0B49A-8CCB-E244-91F3-41AC3ACD63AA}" type="slidenum">
              <a:rPr lang="en-US" altLang="en-US" sz="900" smtClean="0">
                <a:solidFill>
                  <a:srgbClr val="002147"/>
                </a:solidFill>
              </a:rPr>
              <a:pPr/>
              <a:t>17</a:t>
            </a:fld>
            <a:endParaRPr lang="en-US" altLang="en-US" sz="900">
              <a:solidFill>
                <a:srgbClr val="002147"/>
              </a:solidFill>
            </a:endParaRPr>
          </a:p>
        </p:txBody>
      </p:sp>
      <p:sp>
        <p:nvSpPr>
          <p:cNvPr id="10" name="Footer Placeholder 4">
            <a:extLst>
              <a:ext uri="{FF2B5EF4-FFF2-40B4-BE49-F238E27FC236}">
                <a16:creationId xmlns:a16="http://schemas.microsoft.com/office/drawing/2014/main" id="{A839E59E-7F66-9D48-A4F8-6B2A71BF78EF}"/>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spTree>
    <p:extLst>
      <p:ext uri="{BB962C8B-B14F-4D97-AF65-F5344CB8AC3E}">
        <p14:creationId xmlns:p14="http://schemas.microsoft.com/office/powerpoint/2010/main" val="331934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39A5367-C741-B245-982A-8FAF18D2826F}"/>
              </a:ext>
            </a:extLst>
          </p:cNvPr>
          <p:cNvSpPr>
            <a:spLocks noGrp="1" noChangeArrowheads="1"/>
          </p:cNvSpPr>
          <p:nvPr>
            <p:ph type="title"/>
          </p:nvPr>
        </p:nvSpPr>
        <p:spPr/>
        <p:txBody>
          <a:bodyPr/>
          <a:lstStyle/>
          <a:p>
            <a:r>
              <a:rPr lang="en-GB" altLang="en-US"/>
              <a:t>Special cases: the ‘Miracle of the Sun’</a:t>
            </a:r>
          </a:p>
        </p:txBody>
      </p:sp>
      <p:sp>
        <p:nvSpPr>
          <p:cNvPr id="58370" name="Content Placeholder 1">
            <a:extLst>
              <a:ext uri="{FF2B5EF4-FFF2-40B4-BE49-F238E27FC236}">
                <a16:creationId xmlns:a16="http://schemas.microsoft.com/office/drawing/2014/main" id="{3C331843-57CA-4B47-ACB0-326CAEFB5B3D}"/>
              </a:ext>
            </a:extLst>
          </p:cNvPr>
          <p:cNvSpPr>
            <a:spLocks noGrp="1" noChangeArrowheads="1"/>
          </p:cNvSpPr>
          <p:nvPr>
            <p:ph idx="1"/>
          </p:nvPr>
        </p:nvSpPr>
        <p:spPr>
          <a:xfrm>
            <a:off x="685800" y="981075"/>
            <a:ext cx="4822825" cy="3960813"/>
          </a:xfrm>
        </p:spPr>
        <p:txBody>
          <a:bodyPr/>
          <a:lstStyle/>
          <a:p>
            <a:pPr>
              <a:lnSpc>
                <a:spcPct val="100000"/>
              </a:lnSpc>
              <a:spcAft>
                <a:spcPts val="1200"/>
              </a:spcAft>
            </a:pPr>
            <a:r>
              <a:rPr lang="en-GB" altLang="en-US" sz="1400"/>
              <a:t>The Miracle of the Sun (Portuguese: O Milagre do Sol) was an event which occurred on 13 October 1917, attended by 30,000 to 100,000 people gathered near Fátima, Portugal. The event was attributed by believers to Our Lady of Fátima, a reported apparition of the Blessed Virgin Mary. The children stated that the Lady had promised them that she would on 13 Oct reveal her identity and provide a miracle “so that all may believe.”</a:t>
            </a:r>
          </a:p>
          <a:p>
            <a:pPr>
              <a:lnSpc>
                <a:spcPct val="100000"/>
              </a:lnSpc>
              <a:spcAft>
                <a:spcPts val="1200"/>
              </a:spcAft>
            </a:pPr>
            <a:r>
              <a:rPr lang="en-GB" altLang="en-US" sz="1400"/>
              <a:t>According to many witnesses (some over 10 miles away), after a period of rain, the dark clouds broke and "the sun" appeared as an opaque, spinning disc in the sky. It was said to be significantly duller than normal, and to cast multi-colored lights across the landscape, the shadows on the landscape, the people, and the surrounding clouds. The sun was then reported to have careened towards the earth in a zigzag pattern, frightening those who thought it a sign of the end of the world.  </a:t>
            </a:r>
          </a:p>
          <a:p>
            <a:pPr>
              <a:lnSpc>
                <a:spcPct val="100000"/>
              </a:lnSpc>
              <a:spcAft>
                <a:spcPts val="1200"/>
              </a:spcAft>
            </a:pPr>
            <a:endParaRPr lang="en-GB" altLang="en-US" sz="1400"/>
          </a:p>
          <a:p>
            <a:pPr lvl="1">
              <a:spcBef>
                <a:spcPts val="1200"/>
              </a:spcBef>
              <a:spcAft>
                <a:spcPts val="1200"/>
              </a:spcAft>
            </a:pPr>
            <a:endParaRPr lang="en-GB" altLang="en-US" sz="1400"/>
          </a:p>
          <a:p>
            <a:pPr lvl="1">
              <a:spcBef>
                <a:spcPts val="1200"/>
              </a:spcBef>
              <a:spcAft>
                <a:spcPts val="1200"/>
              </a:spcAft>
            </a:pPr>
            <a:endParaRPr lang="en-GB" altLang="en-US" sz="1400"/>
          </a:p>
          <a:p>
            <a:pPr lvl="1">
              <a:spcBef>
                <a:spcPts val="1200"/>
              </a:spcBef>
              <a:spcAft>
                <a:spcPts val="1200"/>
              </a:spcAft>
            </a:pPr>
            <a:endParaRPr lang="en-GB" altLang="en-US" sz="1400"/>
          </a:p>
        </p:txBody>
      </p:sp>
      <p:sp>
        <p:nvSpPr>
          <p:cNvPr id="10" name="Content Placeholder 1">
            <a:extLst>
              <a:ext uri="{FF2B5EF4-FFF2-40B4-BE49-F238E27FC236}">
                <a16:creationId xmlns:a16="http://schemas.microsoft.com/office/drawing/2014/main" id="{4140FD53-2AA9-C74F-9370-65279EF8A4E5}"/>
              </a:ext>
            </a:extLst>
          </p:cNvPr>
          <p:cNvSpPr txBox="1">
            <a:spLocks/>
          </p:cNvSpPr>
          <p:nvPr/>
        </p:nvSpPr>
        <p:spPr bwMode="auto">
          <a:xfrm>
            <a:off x="971550" y="5013325"/>
            <a:ext cx="7993063" cy="863600"/>
          </a:xfrm>
          <a:prstGeom prst="rect">
            <a:avLst/>
          </a:prstGeom>
          <a:noFill/>
          <a:ln>
            <a:noFill/>
          </a:ln>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0" indent="0">
              <a:lnSpc>
                <a:spcPct val="100000"/>
              </a:lnSpc>
              <a:spcAft>
                <a:spcPts val="1200"/>
              </a:spcAft>
              <a:buFont typeface="Wingdings" pitchFamily="2" charset="2"/>
              <a:buNone/>
              <a:defRPr/>
            </a:pPr>
            <a:r>
              <a:rPr lang="en-GB" sz="1200" dirty="0"/>
              <a:t>"</a:t>
            </a:r>
            <a:r>
              <a:rPr lang="en-GB" sz="1200" i="1" dirty="0"/>
              <a:t>The sun's disc did not remain immobile. This was not the sparkling of a heavenly body, for it spun round on itself in a mad whirl, when suddenly a </a:t>
            </a:r>
            <a:r>
              <a:rPr lang="en-GB" sz="1200" i="1" dirty="0" err="1"/>
              <a:t>clamor</a:t>
            </a:r>
            <a:r>
              <a:rPr lang="en-GB" sz="1200" i="1" dirty="0"/>
              <a:t> was heard from all the people. The sun, whirling, seemed to loosen itself from the firmament and advance threateningly upon the earth as if to crush us with its huge fiery weight. The sensation during those moments was terrible</a:t>
            </a:r>
            <a:r>
              <a:rPr lang="en-GB" sz="1200" dirty="0"/>
              <a:t>."  </a:t>
            </a:r>
            <a:r>
              <a:rPr lang="en-GB" sz="1200" dirty="0" err="1"/>
              <a:t>Dr.</a:t>
            </a:r>
            <a:r>
              <a:rPr lang="en-GB" sz="1200" dirty="0"/>
              <a:t> Almeida Garrett, Professor of Natural Sciences at Coimbra University</a:t>
            </a:r>
            <a:r>
              <a:rPr lang="en-GB" altLang="en-US" sz="1200" kern="0" dirty="0"/>
              <a:t>.  </a:t>
            </a:r>
          </a:p>
          <a:p>
            <a:pPr marL="0" indent="0">
              <a:lnSpc>
                <a:spcPct val="100000"/>
              </a:lnSpc>
              <a:spcAft>
                <a:spcPts val="1200"/>
              </a:spcAft>
              <a:buFont typeface="Wingdings" pitchFamily="2" charset="2"/>
              <a:buNone/>
              <a:defRPr/>
            </a:pPr>
            <a:endParaRPr lang="en-GB" altLang="en-US" sz="1400" kern="0" dirty="0"/>
          </a:p>
          <a:p>
            <a:pPr marL="574675" lvl="1" indent="0">
              <a:spcBef>
                <a:spcPts val="1200"/>
              </a:spcBef>
              <a:spcAft>
                <a:spcPts val="1200"/>
              </a:spcAft>
              <a:buFont typeface="Wingdings" pitchFamily="2" charset="2"/>
              <a:buNone/>
              <a:defRPr/>
            </a:pPr>
            <a:endParaRPr lang="en-GB" altLang="en-US" sz="1400" kern="0" dirty="0"/>
          </a:p>
          <a:p>
            <a:pPr marL="574675" lvl="1" indent="0">
              <a:spcBef>
                <a:spcPts val="1200"/>
              </a:spcBef>
              <a:spcAft>
                <a:spcPts val="1200"/>
              </a:spcAft>
              <a:buFont typeface="Wingdings" pitchFamily="2" charset="2"/>
              <a:buNone/>
              <a:defRPr/>
            </a:pPr>
            <a:endParaRPr lang="en-GB" altLang="en-US" sz="1400" kern="0" dirty="0"/>
          </a:p>
          <a:p>
            <a:pPr marL="574675" lvl="1" indent="0">
              <a:spcBef>
                <a:spcPts val="1200"/>
              </a:spcBef>
              <a:spcAft>
                <a:spcPts val="1200"/>
              </a:spcAft>
              <a:buFont typeface="Wingdings" pitchFamily="2" charset="2"/>
              <a:buNone/>
              <a:defRPr/>
            </a:pPr>
            <a:endParaRPr lang="en-GB" altLang="en-US" sz="1400" kern="0" dirty="0"/>
          </a:p>
        </p:txBody>
      </p:sp>
      <p:pic>
        <p:nvPicPr>
          <p:cNvPr id="58372" name="Picture 1">
            <a:extLst>
              <a:ext uri="{FF2B5EF4-FFF2-40B4-BE49-F238E27FC236}">
                <a16:creationId xmlns:a16="http://schemas.microsoft.com/office/drawing/2014/main" id="{A0A16FB5-2FF6-F94C-8517-34F6D562991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92788" y="836613"/>
            <a:ext cx="28797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Date Placeholder 2">
            <a:extLst>
              <a:ext uri="{FF2B5EF4-FFF2-40B4-BE49-F238E27FC236}">
                <a16:creationId xmlns:a16="http://schemas.microsoft.com/office/drawing/2014/main" id="{EA4F50E2-AC35-E344-A47D-50FCF900A6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DF9F37-20F6-E845-B94F-A4B5F148CA7E}" type="datetime1">
              <a:rPr lang="en-US" altLang="en-US" sz="900" smtClean="0">
                <a:solidFill>
                  <a:srgbClr val="002147"/>
                </a:solidFill>
              </a:rPr>
              <a:pPr/>
              <a:t>8/13/20</a:t>
            </a:fld>
            <a:endParaRPr lang="en-US" altLang="en-US" sz="900">
              <a:solidFill>
                <a:srgbClr val="002147"/>
              </a:solidFill>
            </a:endParaRPr>
          </a:p>
        </p:txBody>
      </p:sp>
      <p:sp>
        <p:nvSpPr>
          <p:cNvPr id="58374" name="Slide Number Placeholder 4">
            <a:extLst>
              <a:ext uri="{FF2B5EF4-FFF2-40B4-BE49-F238E27FC236}">
                <a16:creationId xmlns:a16="http://schemas.microsoft.com/office/drawing/2014/main" id="{6032245E-82CE-794C-9AB5-ADDDCDB840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8D1E8E1B-3DDF-2545-A3B3-0618EBDB45C4}" type="slidenum">
              <a:rPr lang="en-US" altLang="en-US" sz="900" smtClean="0">
                <a:solidFill>
                  <a:srgbClr val="002147"/>
                </a:solidFill>
              </a:rPr>
              <a:pPr/>
              <a:t>18</a:t>
            </a:fld>
            <a:endParaRPr lang="en-US" altLang="en-US" sz="900">
              <a:solidFill>
                <a:srgbClr val="002147"/>
              </a:solidFill>
            </a:endParaRPr>
          </a:p>
        </p:txBody>
      </p:sp>
      <p:sp>
        <p:nvSpPr>
          <p:cNvPr id="9" name="Footer Placeholder 4">
            <a:extLst>
              <a:ext uri="{FF2B5EF4-FFF2-40B4-BE49-F238E27FC236}">
                <a16:creationId xmlns:a16="http://schemas.microsoft.com/office/drawing/2014/main" id="{5B22020F-8D7F-5E4F-BF5E-32322ED9CE6A}"/>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spTree>
    <p:extLst>
      <p:ext uri="{BB962C8B-B14F-4D97-AF65-F5344CB8AC3E}">
        <p14:creationId xmlns:p14="http://schemas.microsoft.com/office/powerpoint/2010/main" val="239711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FA313F0-25ED-F541-866C-66DF09C715EC}"/>
              </a:ext>
            </a:extLst>
          </p:cNvPr>
          <p:cNvSpPr>
            <a:spLocks noGrp="1" noChangeArrowheads="1"/>
          </p:cNvSpPr>
          <p:nvPr>
            <p:ph type="title"/>
          </p:nvPr>
        </p:nvSpPr>
        <p:spPr/>
        <p:txBody>
          <a:bodyPr/>
          <a:lstStyle/>
          <a:p>
            <a:r>
              <a:rPr lang="en-GB" altLang="en-US"/>
              <a:t>Special cases: holy persons or objects</a:t>
            </a:r>
          </a:p>
        </p:txBody>
      </p:sp>
      <p:sp>
        <p:nvSpPr>
          <p:cNvPr id="10" name="Content Placeholder 1">
            <a:extLst>
              <a:ext uri="{FF2B5EF4-FFF2-40B4-BE49-F238E27FC236}">
                <a16:creationId xmlns:a16="http://schemas.microsoft.com/office/drawing/2014/main" id="{32E7F655-37DA-AE47-8071-BA8B37AB8A14}"/>
              </a:ext>
            </a:extLst>
          </p:cNvPr>
          <p:cNvSpPr txBox="1">
            <a:spLocks/>
          </p:cNvSpPr>
          <p:nvPr/>
        </p:nvSpPr>
        <p:spPr bwMode="auto">
          <a:xfrm>
            <a:off x="539750" y="4365625"/>
            <a:ext cx="2352675" cy="1366838"/>
          </a:xfrm>
          <a:prstGeom prst="rect">
            <a:avLst/>
          </a:prstGeom>
          <a:noFill/>
          <a:ln>
            <a:noFill/>
          </a:ln>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0" indent="0" algn="ctr">
              <a:lnSpc>
                <a:spcPct val="100000"/>
              </a:lnSpc>
              <a:spcAft>
                <a:spcPts val="1200"/>
              </a:spcAft>
              <a:buFont typeface="Wingdings" pitchFamily="2" charset="2"/>
              <a:buNone/>
              <a:defRPr/>
            </a:pPr>
            <a:r>
              <a:rPr lang="en-GB" sz="1200" dirty="0"/>
              <a:t>Our Lady of Guadalupe (1531), patroness of the Americas,</a:t>
            </a:r>
            <a:r>
              <a:rPr lang="en-GB" sz="1200" kern="0" dirty="0"/>
              <a:t> reputed to be a image that appeared miraculously on the cloak (</a:t>
            </a:r>
            <a:r>
              <a:rPr lang="en-GB" sz="1200" kern="0" dirty="0" err="1"/>
              <a:t>tilma</a:t>
            </a:r>
            <a:r>
              <a:rPr lang="en-GB" sz="1200" kern="0" dirty="0"/>
              <a:t>) of a peasant, </a:t>
            </a:r>
            <a:r>
              <a:rPr lang="en-GB" sz="1200" dirty="0"/>
              <a:t>St. Juan Diego </a:t>
            </a:r>
            <a:r>
              <a:rPr lang="en-GB" sz="1200" dirty="0" err="1"/>
              <a:t>Cuauhtlatoatzin</a:t>
            </a:r>
            <a:r>
              <a:rPr lang="en-GB" sz="1200" dirty="0"/>
              <a:t>, as a sign for him to show to the Archbishop.</a:t>
            </a:r>
            <a:br>
              <a:rPr lang="en-GB" sz="1200" kern="0" dirty="0"/>
            </a:br>
            <a:r>
              <a:rPr lang="en-GB" altLang="en-US" sz="1200" kern="0" dirty="0"/>
              <a:t>  </a:t>
            </a:r>
          </a:p>
          <a:p>
            <a:pPr marL="0" indent="0" algn="ctr">
              <a:lnSpc>
                <a:spcPct val="100000"/>
              </a:lnSpc>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p:txBody>
      </p:sp>
      <p:pic>
        <p:nvPicPr>
          <p:cNvPr id="59395" name="Picture 3">
            <a:extLst>
              <a:ext uri="{FF2B5EF4-FFF2-40B4-BE49-F238E27FC236}">
                <a16:creationId xmlns:a16="http://schemas.microsoft.com/office/drawing/2014/main" id="{80B49B96-F94C-CB45-897C-0466EAE8FC2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4213" y="981075"/>
            <a:ext cx="21891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
            <a:extLst>
              <a:ext uri="{FF2B5EF4-FFF2-40B4-BE49-F238E27FC236}">
                <a16:creationId xmlns:a16="http://schemas.microsoft.com/office/drawing/2014/main" id="{B2F03AAD-7250-914C-B15A-9FA9B1697128}"/>
              </a:ext>
            </a:extLst>
          </p:cNvPr>
          <p:cNvSpPr txBox="1">
            <a:spLocks/>
          </p:cNvSpPr>
          <p:nvPr/>
        </p:nvSpPr>
        <p:spPr bwMode="auto">
          <a:xfrm>
            <a:off x="3022600" y="981075"/>
            <a:ext cx="2205038" cy="3168650"/>
          </a:xfrm>
          <a:prstGeom prst="rect">
            <a:avLst/>
          </a:prstGeom>
          <a:noFill/>
          <a:ln>
            <a:noFill/>
          </a:ln>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0" indent="0" algn="ctr">
              <a:lnSpc>
                <a:spcPct val="100000"/>
              </a:lnSpc>
              <a:spcAft>
                <a:spcPts val="1200"/>
              </a:spcAft>
              <a:buFont typeface="Wingdings" pitchFamily="2" charset="2"/>
              <a:buNone/>
              <a:defRPr/>
            </a:pPr>
            <a:r>
              <a:rPr lang="en-GB" sz="1200" dirty="0"/>
              <a:t>Eucharistic miracles, in which hosts preserved serendipitously do not decay (Siena, 1730), or from which flesh and blood appear (</a:t>
            </a:r>
            <a:r>
              <a:rPr lang="en-GB" sz="1200" dirty="0" err="1"/>
              <a:t>Lanciano</a:t>
            </a:r>
            <a:r>
              <a:rPr lang="en-GB" sz="1200" dirty="0"/>
              <a:t>, c. 700). The most recent tests on the flesh and blood of </a:t>
            </a:r>
            <a:r>
              <a:rPr lang="en-GB" sz="1200" dirty="0" err="1"/>
              <a:t>Lanciano</a:t>
            </a:r>
            <a:r>
              <a:rPr lang="en-GB" sz="1200" dirty="0"/>
              <a:t> were carried out in 1971 by </a:t>
            </a:r>
            <a:r>
              <a:rPr lang="en-GB" sz="1200" dirty="0" err="1"/>
              <a:t>Odoardo</a:t>
            </a:r>
            <a:r>
              <a:rPr lang="en-GB" sz="1200" dirty="0"/>
              <a:t> </a:t>
            </a:r>
            <a:r>
              <a:rPr lang="en-GB" sz="1200" dirty="0" err="1"/>
              <a:t>Linoli</a:t>
            </a:r>
            <a:r>
              <a:rPr lang="en-GB" sz="1200" dirty="0"/>
              <a:t>, a professor in anatomy and pathological histology as well as chemistry and clinical microscopy. The tissue is real cardiac tissue and the blood has the protein-composition of fresh, normal AB blood, cf. </a:t>
            </a:r>
            <a:r>
              <a:rPr lang="it-IT" sz="1200" dirty="0"/>
              <a:t>"Quaderni Sclavo di Diagnostica Clinica e di Laboratori" (1971).</a:t>
            </a:r>
          </a:p>
          <a:p>
            <a:pPr marL="0" indent="0" algn="ctr">
              <a:lnSpc>
                <a:spcPct val="100000"/>
              </a:lnSpc>
              <a:spcAft>
                <a:spcPts val="1200"/>
              </a:spcAft>
              <a:buFont typeface="Wingdings" pitchFamily="2" charset="2"/>
              <a:buNone/>
              <a:defRPr/>
            </a:pPr>
            <a:endParaRPr lang="it-IT" sz="1200" dirty="0"/>
          </a:p>
          <a:p>
            <a:pPr marL="0" indent="0" algn="ctr">
              <a:lnSpc>
                <a:spcPct val="100000"/>
              </a:lnSpc>
              <a:spcAft>
                <a:spcPts val="1200"/>
              </a:spcAft>
              <a:buFont typeface="Wingdings" pitchFamily="2" charset="2"/>
              <a:buNone/>
              <a:defRPr/>
            </a:pPr>
            <a:br>
              <a:rPr lang="en-GB" sz="1200" kern="0" dirty="0"/>
            </a:br>
            <a:r>
              <a:rPr lang="en-GB" altLang="en-US" sz="1200" kern="0" dirty="0"/>
              <a:t>  </a:t>
            </a:r>
          </a:p>
          <a:p>
            <a:pPr marL="0" indent="0" algn="ctr">
              <a:lnSpc>
                <a:spcPct val="100000"/>
              </a:lnSpc>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p:txBody>
      </p:sp>
      <p:pic>
        <p:nvPicPr>
          <p:cNvPr id="59397" name="Picture 4">
            <a:extLst>
              <a:ext uri="{FF2B5EF4-FFF2-40B4-BE49-F238E27FC236}">
                <a16:creationId xmlns:a16="http://schemas.microsoft.com/office/drawing/2014/main" id="{A60EA33C-13F0-0241-9C7B-CD5A7C9A03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51175" y="4149725"/>
            <a:ext cx="209708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
            <a:extLst>
              <a:ext uri="{FF2B5EF4-FFF2-40B4-BE49-F238E27FC236}">
                <a16:creationId xmlns:a16="http://schemas.microsoft.com/office/drawing/2014/main" id="{FA4649C1-1EA4-CC46-ADBB-CE51AF868CC5}"/>
              </a:ext>
            </a:extLst>
          </p:cNvPr>
          <p:cNvSpPr txBox="1">
            <a:spLocks/>
          </p:cNvSpPr>
          <p:nvPr/>
        </p:nvSpPr>
        <p:spPr bwMode="auto">
          <a:xfrm>
            <a:off x="5292725" y="3448050"/>
            <a:ext cx="3600450" cy="2284413"/>
          </a:xfrm>
          <a:prstGeom prst="rect">
            <a:avLst/>
          </a:prstGeom>
          <a:noFill/>
          <a:ln>
            <a:noFill/>
          </a:ln>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marL="0" indent="0" algn="ctr">
              <a:lnSpc>
                <a:spcPct val="100000"/>
              </a:lnSpc>
              <a:spcAft>
                <a:spcPts val="1200"/>
              </a:spcAft>
              <a:buFont typeface="Wingdings" pitchFamily="2" charset="2"/>
              <a:buNone/>
              <a:defRPr/>
            </a:pPr>
            <a:r>
              <a:rPr lang="en-GB" sz="1200" dirty="0"/>
              <a:t>Normally within a year all that is left of a body buried in a coffin is the skeleton and teeth, with traces of the tissues on them</a:t>
            </a:r>
            <a:r>
              <a:rPr lang="it-IT" sz="1200" dirty="0"/>
              <a:t>. St Bernadette Sourbirous was exhumed three times after her death from illness in 1879 and burial in damp conditions. Dr Comte, who examined the body, wrote </a:t>
            </a:r>
            <a:r>
              <a:rPr lang="en-GB" sz="1200" dirty="0"/>
              <a:t>"</a:t>
            </a:r>
            <a:r>
              <a:rPr lang="en-GB" sz="1200" i="1" dirty="0"/>
              <a:t>What struck me during this examination, of course, was the state of perfect preservation of the skeleton, the fibrous tissues of the muscles (still supple and firm), of the ligaments, and of the skin, and above all the totally unexpected state of the liver after 46 years</a:t>
            </a:r>
            <a:r>
              <a:rPr lang="en-GB" sz="1200" dirty="0"/>
              <a:t>.” The body remains on view in the Chapel of </a:t>
            </a:r>
            <a:r>
              <a:rPr lang="en-GB" sz="1200" dirty="0" err="1"/>
              <a:t>Nevers</a:t>
            </a:r>
            <a:r>
              <a:rPr lang="en-GB" sz="1200" dirty="0"/>
              <a:t> Convent. </a:t>
            </a:r>
            <a:endParaRPr lang="it-IT" sz="1200" dirty="0"/>
          </a:p>
          <a:p>
            <a:pPr marL="0" indent="0" algn="ctr">
              <a:lnSpc>
                <a:spcPct val="100000"/>
              </a:lnSpc>
              <a:spcAft>
                <a:spcPts val="1200"/>
              </a:spcAft>
              <a:buFont typeface="Wingdings" pitchFamily="2" charset="2"/>
              <a:buNone/>
              <a:defRPr/>
            </a:pPr>
            <a:br>
              <a:rPr lang="en-GB" sz="1200" kern="0" dirty="0"/>
            </a:br>
            <a:r>
              <a:rPr lang="en-GB" altLang="en-US" sz="1200" kern="0" dirty="0"/>
              <a:t>  </a:t>
            </a:r>
          </a:p>
          <a:p>
            <a:pPr marL="0" indent="0" algn="ctr">
              <a:lnSpc>
                <a:spcPct val="100000"/>
              </a:lnSpc>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a:p>
            <a:pPr marL="574675" lvl="1" indent="0" algn="ctr">
              <a:spcBef>
                <a:spcPts val="1200"/>
              </a:spcBef>
              <a:spcAft>
                <a:spcPts val="1200"/>
              </a:spcAft>
              <a:buFont typeface="Wingdings" pitchFamily="2" charset="2"/>
              <a:buNone/>
              <a:defRPr/>
            </a:pPr>
            <a:endParaRPr lang="en-GB" altLang="en-US" sz="1400" kern="0" dirty="0"/>
          </a:p>
        </p:txBody>
      </p:sp>
      <p:pic>
        <p:nvPicPr>
          <p:cNvPr id="59399" name="Picture 5">
            <a:extLst>
              <a:ext uri="{FF2B5EF4-FFF2-40B4-BE49-F238E27FC236}">
                <a16:creationId xmlns:a16="http://schemas.microsoft.com/office/drawing/2014/main" id="{A5AF9528-74D6-D642-9D96-0D4AE9B2934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92725" y="981075"/>
            <a:ext cx="35274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Date Placeholder 2">
            <a:extLst>
              <a:ext uri="{FF2B5EF4-FFF2-40B4-BE49-F238E27FC236}">
                <a16:creationId xmlns:a16="http://schemas.microsoft.com/office/drawing/2014/main" id="{8B1DA7A9-05B2-494F-A242-A0728DFF231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EF578E-1CEA-1048-B047-A468B0A05A47}" type="datetime1">
              <a:rPr lang="en-US" altLang="en-US" sz="900" smtClean="0">
                <a:solidFill>
                  <a:srgbClr val="002147"/>
                </a:solidFill>
              </a:rPr>
              <a:pPr/>
              <a:t>8/13/20</a:t>
            </a:fld>
            <a:endParaRPr lang="en-US" altLang="en-US" sz="900">
              <a:solidFill>
                <a:srgbClr val="002147"/>
              </a:solidFill>
            </a:endParaRPr>
          </a:p>
        </p:txBody>
      </p:sp>
      <p:sp>
        <p:nvSpPr>
          <p:cNvPr id="59401" name="Slide Number Placeholder 4">
            <a:extLst>
              <a:ext uri="{FF2B5EF4-FFF2-40B4-BE49-F238E27FC236}">
                <a16:creationId xmlns:a16="http://schemas.microsoft.com/office/drawing/2014/main" id="{D449B72B-9CA3-2643-BF1F-B3429433A8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7A6CA836-4947-3340-BE43-B0182AFCE161}" type="slidenum">
              <a:rPr lang="en-US" altLang="en-US" sz="900" smtClean="0">
                <a:solidFill>
                  <a:srgbClr val="002147"/>
                </a:solidFill>
              </a:rPr>
              <a:pPr/>
              <a:t>19</a:t>
            </a:fld>
            <a:endParaRPr lang="en-US" altLang="en-US" sz="900">
              <a:solidFill>
                <a:srgbClr val="002147"/>
              </a:solidFill>
            </a:endParaRPr>
          </a:p>
        </p:txBody>
      </p:sp>
      <p:sp>
        <p:nvSpPr>
          <p:cNvPr id="12" name="Footer Placeholder 4">
            <a:extLst>
              <a:ext uri="{FF2B5EF4-FFF2-40B4-BE49-F238E27FC236}">
                <a16:creationId xmlns:a16="http://schemas.microsoft.com/office/drawing/2014/main" id="{CFBD3451-C3E5-2846-A3EE-B60541746AF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Reports </a:t>
            </a:r>
            <a:br>
              <a:rPr lang="en-US" altLang="en-US" sz="900" dirty="0">
                <a:solidFill>
                  <a:srgbClr val="002147"/>
                </a:solidFill>
              </a:rPr>
            </a:br>
            <a:r>
              <a:rPr lang="en-US" altLang="en-US" sz="900" dirty="0">
                <a:solidFill>
                  <a:srgbClr val="002147"/>
                </a:solidFill>
              </a:rPr>
              <a:t>of miracles</a:t>
            </a:r>
          </a:p>
        </p:txBody>
      </p:sp>
    </p:spTree>
    <p:extLst>
      <p:ext uri="{BB962C8B-B14F-4D97-AF65-F5344CB8AC3E}">
        <p14:creationId xmlns:p14="http://schemas.microsoft.com/office/powerpoint/2010/main" val="277623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able, holding, dog, covered&#10;&#10;Description automatically generated">
            <a:extLst>
              <a:ext uri="{FF2B5EF4-FFF2-40B4-BE49-F238E27FC236}">
                <a16:creationId xmlns:a16="http://schemas.microsoft.com/office/drawing/2014/main" id="{0D18925D-2AEA-F546-A56E-E3724F6C79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90960" y="1065578"/>
            <a:ext cx="7353040" cy="5037868"/>
          </a:xfrm>
          <a:prstGeom prst="rect">
            <a:avLst/>
          </a:prstGeom>
        </p:spPr>
      </p:pic>
      <p:sp>
        <p:nvSpPr>
          <p:cNvPr id="160770" name="Content Placeholder 2"/>
          <p:cNvSpPr>
            <a:spLocks noGrp="1"/>
          </p:cNvSpPr>
          <p:nvPr>
            <p:ph idx="1"/>
          </p:nvPr>
        </p:nvSpPr>
        <p:spPr>
          <a:xfrm>
            <a:off x="683568" y="470311"/>
            <a:ext cx="6193185" cy="5334953"/>
          </a:xfrm>
        </p:spPr>
        <p:txBody>
          <a:bodyPr/>
          <a:lstStyle/>
          <a:p>
            <a:pPr marL="0" indent="0">
              <a:lnSpc>
                <a:spcPct val="130000"/>
              </a:lnSpc>
              <a:spcAft>
                <a:spcPts val="1200"/>
              </a:spcAft>
              <a:buNone/>
            </a:pPr>
            <a:r>
              <a:rPr lang="en-GB" altLang="en-US" sz="3200" dirty="0"/>
              <a:t>What is a ‘miracle’?</a:t>
            </a:r>
          </a:p>
          <a:p>
            <a:pPr marL="0" indent="0">
              <a:lnSpc>
                <a:spcPct val="130000"/>
              </a:lnSpc>
              <a:spcAft>
                <a:spcPts val="1200"/>
              </a:spcAft>
              <a:buNone/>
            </a:pPr>
            <a:r>
              <a:rPr lang="en-GB" altLang="en-US" sz="3200" dirty="0"/>
              <a:t>Reports of miracles</a:t>
            </a:r>
          </a:p>
          <a:p>
            <a:pPr marL="0" indent="0">
              <a:lnSpc>
                <a:spcPct val="130000"/>
              </a:lnSpc>
              <a:spcAft>
                <a:spcPts val="1200"/>
              </a:spcAft>
              <a:buNone/>
            </a:pPr>
            <a:endParaRPr lang="en-GB" altLang="en-US" sz="3200" dirty="0"/>
          </a:p>
          <a:p>
            <a:pPr marL="0" indent="0">
              <a:lnSpc>
                <a:spcPct val="130000"/>
              </a:lnSpc>
              <a:spcAft>
                <a:spcPts val="1200"/>
              </a:spcAft>
              <a:buNone/>
            </a:pPr>
            <a:br>
              <a:rPr lang="en-GB" altLang="en-US" sz="3200" dirty="0"/>
            </a:br>
            <a:br>
              <a:rPr lang="en-GB" altLang="en-US" sz="3200" dirty="0"/>
            </a:br>
            <a:r>
              <a:rPr lang="en-GB" altLang="en-US" sz="3200" dirty="0"/>
              <a:t>Objections</a:t>
            </a:r>
            <a:br>
              <a:rPr lang="en-GB" altLang="en-US" sz="3200" dirty="0"/>
            </a:br>
            <a:r>
              <a:rPr lang="en-GB" altLang="en-US" sz="3200" dirty="0"/>
              <a:t>and responses</a:t>
            </a:r>
          </a:p>
          <a:p>
            <a:pPr marL="0" indent="0">
              <a:lnSpc>
                <a:spcPct val="130000"/>
              </a:lnSpc>
              <a:spcAft>
                <a:spcPts val="1200"/>
              </a:spcAft>
              <a:buNone/>
            </a:pPr>
            <a:r>
              <a:rPr lang="en-GB" altLang="en-US" sz="3200" dirty="0"/>
              <a:t>Concluding remarks</a:t>
            </a:r>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8/13/20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2</a:t>
            </a:fld>
            <a:endParaRPr lang="en-US" altLang="en-US" sz="900">
              <a:solidFill>
                <a:srgbClr val="002147"/>
              </a:solidFill>
            </a:endParaRPr>
          </a:p>
        </p:txBody>
      </p:sp>
    </p:spTree>
    <p:extLst>
      <p:ext uri="{BB962C8B-B14F-4D97-AF65-F5344CB8AC3E}">
        <p14:creationId xmlns:p14="http://schemas.microsoft.com/office/powerpoint/2010/main" val="402671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5A4DA4A-46A4-6348-9366-4DE53C69A478}"/>
              </a:ext>
            </a:extLst>
          </p:cNvPr>
          <p:cNvSpPr>
            <a:spLocks noGrp="1"/>
          </p:cNvSpPr>
          <p:nvPr>
            <p:ph type="title"/>
          </p:nvPr>
        </p:nvSpPr>
        <p:spPr/>
        <p:txBody>
          <a:bodyPr/>
          <a:lstStyle/>
          <a:p>
            <a:r>
              <a:rPr lang="en-GB" altLang="en-US" cap="none" dirty="0"/>
              <a:t>Objections and responses</a:t>
            </a:r>
            <a:br>
              <a:rPr lang="en-GB" altLang="en-US" cap="none" dirty="0"/>
            </a:br>
            <a:r>
              <a:rPr lang="en-GB" altLang="en-US" cap="none" dirty="0"/>
              <a:t>to miracles</a:t>
            </a:r>
          </a:p>
        </p:txBody>
      </p:sp>
      <p:sp>
        <p:nvSpPr>
          <p:cNvPr id="36867" name="Date Placeholder 3">
            <a:extLst>
              <a:ext uri="{FF2B5EF4-FFF2-40B4-BE49-F238E27FC236}">
                <a16:creationId xmlns:a16="http://schemas.microsoft.com/office/drawing/2014/main" id="{072E0A26-597B-CC41-A3C7-400CD2A90D4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C22DB4-26D6-964B-BE0F-81DD9D16531E}" type="datetime1">
              <a:rPr lang="en-US" altLang="en-US" sz="900" smtClean="0">
                <a:solidFill>
                  <a:srgbClr val="002147"/>
                </a:solidFill>
              </a:rPr>
              <a:pPr/>
              <a:t>8/13/20</a:t>
            </a:fld>
            <a:endParaRPr lang="en-US" altLang="en-US" sz="900">
              <a:solidFill>
                <a:srgbClr val="002147"/>
              </a:solidFill>
            </a:endParaRPr>
          </a:p>
        </p:txBody>
      </p:sp>
      <p:sp>
        <p:nvSpPr>
          <p:cNvPr id="36868" name="Footer Placeholder 4">
            <a:extLst>
              <a:ext uri="{FF2B5EF4-FFF2-40B4-BE49-F238E27FC236}">
                <a16:creationId xmlns:a16="http://schemas.microsoft.com/office/drawing/2014/main" id="{A7BE1D7F-ACA8-3D48-A3B1-53AD8AD0DE8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Philosophical objections and responses</a:t>
            </a:r>
          </a:p>
        </p:txBody>
      </p:sp>
    </p:spTree>
    <p:extLst>
      <p:ext uri="{BB962C8B-B14F-4D97-AF65-F5344CB8AC3E}">
        <p14:creationId xmlns:p14="http://schemas.microsoft.com/office/powerpoint/2010/main" val="279108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4576A2-3E9A-024F-BADC-78628780B2A6}"/>
              </a:ext>
            </a:extLst>
          </p:cNvPr>
          <p:cNvSpPr>
            <a:spLocks noGrp="1"/>
          </p:cNvSpPr>
          <p:nvPr>
            <p:ph type="title"/>
          </p:nvPr>
        </p:nvSpPr>
        <p:spPr/>
        <p:txBody>
          <a:bodyPr/>
          <a:lstStyle/>
          <a:p>
            <a:r>
              <a:rPr lang="en-GB" altLang="en-US" dirty="0"/>
              <a:t>Can miracles, or even plausible candidates for miracles, happen at all? (I)</a:t>
            </a:r>
          </a:p>
        </p:txBody>
      </p:sp>
      <p:sp>
        <p:nvSpPr>
          <p:cNvPr id="37891" name="Content Placeholder 1">
            <a:extLst>
              <a:ext uri="{FF2B5EF4-FFF2-40B4-BE49-F238E27FC236}">
                <a16:creationId xmlns:a16="http://schemas.microsoft.com/office/drawing/2014/main" id="{A754EBCF-01B8-BA45-AA1C-085D24E857ED}"/>
              </a:ext>
            </a:extLst>
          </p:cNvPr>
          <p:cNvSpPr>
            <a:spLocks noGrp="1"/>
          </p:cNvSpPr>
          <p:nvPr>
            <p:ph idx="1"/>
          </p:nvPr>
        </p:nvSpPr>
        <p:spPr>
          <a:xfrm>
            <a:off x="685800" y="1196975"/>
            <a:ext cx="7772400" cy="4608513"/>
          </a:xfrm>
        </p:spPr>
        <p:txBody>
          <a:bodyPr/>
          <a:lstStyle/>
          <a:p>
            <a:endParaRPr lang="en-GB" altLang="en-US" dirty="0"/>
          </a:p>
          <a:p>
            <a:r>
              <a:rPr lang="en-GB" altLang="en-US" b="1" dirty="0"/>
              <a:t>Objection</a:t>
            </a:r>
            <a:r>
              <a:rPr lang="en-GB" altLang="en-US" dirty="0"/>
              <a:t>. Some argue that the ‘world’ (the totality of all that is) excludes miracles in principle, i.e. that all causation is natural causation. For example, perhaps the laws of physics cannot be broken, or perhaps the will of God is identical with the laws of nature, so that God cannot intervene without contradicting himself (cf. Spinoza [1670/1862: 123, 128]).</a:t>
            </a:r>
          </a:p>
          <a:p>
            <a:r>
              <a:rPr lang="en-GB" altLang="en-US" b="1" dirty="0"/>
              <a:t>Response</a:t>
            </a:r>
            <a:r>
              <a:rPr lang="en-GB" altLang="en-US" dirty="0"/>
              <a:t>. Such arguments are only valid if the world is the way portrayed in the premises, which is an assumption. The notion that God’s intervention implies original imperfection in creation ignores the possibility of creatures, granted the dignity of being causes, themselves introducing imperfections, the remedies for which imply the need for divine intervention.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7892" name="Date Placeholder 3">
            <a:extLst>
              <a:ext uri="{FF2B5EF4-FFF2-40B4-BE49-F238E27FC236}">
                <a16:creationId xmlns:a16="http://schemas.microsoft.com/office/drawing/2014/main" id="{AFB823E9-0ADF-DA47-ADD9-CAF04A02C5F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EF9C75-1579-D14B-BE30-A6E0DC7E5E9F}" type="datetime1">
              <a:rPr lang="en-US" altLang="en-US" sz="900" smtClean="0">
                <a:solidFill>
                  <a:srgbClr val="002147"/>
                </a:solidFill>
              </a:rPr>
              <a:pPr/>
              <a:t>8/13/20</a:t>
            </a:fld>
            <a:endParaRPr lang="en-US" altLang="en-US" sz="900">
              <a:solidFill>
                <a:srgbClr val="002147"/>
              </a:solidFill>
            </a:endParaRPr>
          </a:p>
        </p:txBody>
      </p:sp>
      <p:sp>
        <p:nvSpPr>
          <p:cNvPr id="37893" name="Footer Placeholder 4">
            <a:extLst>
              <a:ext uri="{FF2B5EF4-FFF2-40B4-BE49-F238E27FC236}">
                <a16:creationId xmlns:a16="http://schemas.microsoft.com/office/drawing/2014/main" id="{482EC887-2120-2246-9F89-8750D223F5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282044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9038E1D-83FA-7546-BDF4-5743679A89E2}"/>
              </a:ext>
            </a:extLst>
          </p:cNvPr>
          <p:cNvSpPr>
            <a:spLocks noGrp="1"/>
          </p:cNvSpPr>
          <p:nvPr>
            <p:ph type="title"/>
          </p:nvPr>
        </p:nvSpPr>
        <p:spPr/>
        <p:txBody>
          <a:bodyPr/>
          <a:lstStyle/>
          <a:p>
            <a:r>
              <a:rPr lang="en-GB" altLang="en-US" dirty="0"/>
              <a:t>Can miracles, or even plausible candidates for miracles, happen at all? (II)</a:t>
            </a:r>
          </a:p>
        </p:txBody>
      </p:sp>
      <p:sp>
        <p:nvSpPr>
          <p:cNvPr id="2" name="Content Placeholder 1">
            <a:extLst>
              <a:ext uri="{FF2B5EF4-FFF2-40B4-BE49-F238E27FC236}">
                <a16:creationId xmlns:a16="http://schemas.microsoft.com/office/drawing/2014/main" id="{A7E56C2D-786C-E848-8EBE-A892D605218C}"/>
              </a:ext>
            </a:extLst>
          </p:cNvPr>
          <p:cNvSpPr>
            <a:spLocks noGrp="1"/>
          </p:cNvSpPr>
          <p:nvPr>
            <p:ph idx="1"/>
          </p:nvPr>
        </p:nvSpPr>
        <p:spPr>
          <a:xfrm>
            <a:off x="685800" y="1196975"/>
            <a:ext cx="7772400" cy="4608513"/>
          </a:xfrm>
        </p:spPr>
        <p:txBody>
          <a:bodyPr/>
          <a:lstStyle/>
          <a:p>
            <a:pPr>
              <a:defRPr/>
            </a:pPr>
            <a:endParaRPr lang="en-GB" dirty="0"/>
          </a:p>
          <a:p>
            <a:pPr>
              <a:defRPr/>
            </a:pPr>
            <a:r>
              <a:rPr lang="en-GB" b="1" dirty="0"/>
              <a:t>Objection</a:t>
            </a:r>
            <a:r>
              <a:rPr lang="en-GB" dirty="0"/>
              <a:t>. A slightly more subtle argument against miracles is that “exceeding the productive power of nature” assumes that the scope of the productive power of nature is known, but this is not always the case. As Aquinas noted, an eclipse might appear miraculous to someone who is not an astronomer. So rather than an intervention by God, a miracle might be the effect of some natural cause that is currently unknown. </a:t>
            </a:r>
          </a:p>
          <a:p>
            <a:pPr>
              <a:defRPr/>
            </a:pPr>
            <a:r>
              <a:rPr lang="en-GB" b="1" dirty="0"/>
              <a:t>Response</a:t>
            </a:r>
            <a:r>
              <a:rPr lang="en-GB" dirty="0"/>
              <a:t>. When extraordinary but naturally-caused events are excluded, there are still plenty of candidate events (e.g. multiplying loaves and fish, walking on water, and rising from the dead days after crucifixion) that would, if true, be generally acknowledged as unattributable to natural causes …</a:t>
            </a:r>
          </a:p>
          <a:p>
            <a:pPr>
              <a:defRPr/>
            </a:pPr>
            <a:endParaRPr lang="en-GB" dirty="0"/>
          </a:p>
          <a:p>
            <a:pPr marL="0" indent="0">
              <a:buFont typeface="Wingdings" pitchFamily="2" charset="2"/>
              <a:buNone/>
              <a:defRPr/>
            </a:pPr>
            <a:endParaRPr lang="en-GB" dirty="0"/>
          </a:p>
          <a:p>
            <a:pPr>
              <a:defRPr/>
            </a:pPr>
            <a:endParaRPr lang="en-GB" dirty="0"/>
          </a:p>
          <a:p>
            <a:pPr>
              <a:defRPr/>
            </a:pPr>
            <a:endParaRPr lang="en-GB" dirty="0"/>
          </a:p>
          <a:p>
            <a:pPr>
              <a:defRPr/>
            </a:pPr>
            <a:endParaRPr lang="en-GB" dirty="0"/>
          </a:p>
          <a:p>
            <a:pPr>
              <a:defRPr/>
            </a:pPr>
            <a:endParaRPr lang="en-GB" dirty="0"/>
          </a:p>
          <a:p>
            <a:pPr lvl="1">
              <a:spcBef>
                <a:spcPts val="1200"/>
              </a:spcBef>
              <a:defRPr/>
            </a:pPr>
            <a:endParaRPr lang="en-GB" dirty="0"/>
          </a:p>
          <a:p>
            <a:pPr lvl="1">
              <a:spcBef>
                <a:spcPts val="1200"/>
              </a:spcBef>
              <a:defRPr/>
            </a:pPr>
            <a:endParaRPr lang="en-GB" dirty="0"/>
          </a:p>
          <a:p>
            <a:pPr lvl="1">
              <a:spcBef>
                <a:spcPts val="1200"/>
              </a:spcBef>
              <a:defRPr/>
            </a:pPr>
            <a:endParaRPr lang="en-GB" dirty="0"/>
          </a:p>
        </p:txBody>
      </p:sp>
      <p:sp>
        <p:nvSpPr>
          <p:cNvPr id="38916" name="Date Placeholder 3">
            <a:extLst>
              <a:ext uri="{FF2B5EF4-FFF2-40B4-BE49-F238E27FC236}">
                <a16:creationId xmlns:a16="http://schemas.microsoft.com/office/drawing/2014/main" id="{0FAECEDC-5683-5042-B349-E2B71291729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F1BD78-0001-674F-A891-61E01840617A}"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FF6F72C6-96CC-5E4F-AD51-8007B0F0B77B}"/>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100068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EB9AE0-6183-D347-A96F-E8FFB800E69E}"/>
              </a:ext>
            </a:extLst>
          </p:cNvPr>
          <p:cNvSpPr>
            <a:spLocks noGrp="1"/>
          </p:cNvSpPr>
          <p:nvPr>
            <p:ph type="title"/>
          </p:nvPr>
        </p:nvSpPr>
        <p:spPr/>
        <p:txBody>
          <a:bodyPr/>
          <a:lstStyle/>
          <a:p>
            <a:r>
              <a:rPr lang="en-GB" altLang="en-US"/>
              <a:t>Can miracles, or even plausible candidates for miracles, be rationally believed?</a:t>
            </a:r>
          </a:p>
        </p:txBody>
      </p:sp>
      <p:sp>
        <p:nvSpPr>
          <p:cNvPr id="39939" name="Content Placeholder 1">
            <a:extLst>
              <a:ext uri="{FF2B5EF4-FFF2-40B4-BE49-F238E27FC236}">
                <a16:creationId xmlns:a16="http://schemas.microsoft.com/office/drawing/2014/main" id="{79D010BD-754A-F044-95CD-463BA914B507}"/>
              </a:ext>
            </a:extLst>
          </p:cNvPr>
          <p:cNvSpPr>
            <a:spLocks noGrp="1"/>
          </p:cNvSpPr>
          <p:nvPr>
            <p:ph idx="1"/>
          </p:nvPr>
        </p:nvSpPr>
        <p:spPr>
          <a:xfrm>
            <a:off x="685800" y="1196975"/>
            <a:ext cx="7772400" cy="4608513"/>
          </a:xfrm>
        </p:spPr>
        <p:txBody>
          <a:bodyPr/>
          <a:lstStyle/>
          <a:p>
            <a:endParaRPr lang="en-GB" altLang="en-US" dirty="0"/>
          </a:p>
          <a:p>
            <a:r>
              <a:rPr lang="en-GB" altLang="en-US" b="1" dirty="0"/>
              <a:t>Objection</a:t>
            </a:r>
            <a:r>
              <a:rPr lang="en-GB" altLang="en-US" dirty="0"/>
              <a:t>. There </a:t>
            </a:r>
            <a:r>
              <a:rPr lang="en-GB" altLang="en-US" b="1" u="sng" dirty="0"/>
              <a:t>are</a:t>
            </a:r>
            <a:r>
              <a:rPr lang="en-GB" altLang="en-US" dirty="0"/>
              <a:t> many attested miracles, but should these testimonies be believed? Most of the arguments against belief in such testimonies today are variations on the work of David Hume, who claimed that “… </a:t>
            </a:r>
            <a:r>
              <a:rPr lang="en-GB" altLang="en-US" i="1" dirty="0"/>
              <a:t>no testimony is sufficient to establish a miracle, unless the testimony be of such a kind, that its falsehood would be more miraculous, than the fact, which it endeavours to establish.</a:t>
            </a:r>
            <a:r>
              <a:rPr lang="en-GB" altLang="en-US" dirty="0"/>
              <a:t>”</a:t>
            </a:r>
          </a:p>
          <a:p>
            <a:r>
              <a:rPr lang="en-GB" altLang="en-US" b="1" dirty="0"/>
              <a:t>Response</a:t>
            </a:r>
            <a:r>
              <a:rPr lang="en-GB" altLang="en-US" dirty="0"/>
              <a:t>. Objections to Hume’s maxim and similar arguments focus on highlighting their hidden circularities, e.g. that the case against belief in miracles rests upon the claim that laws of nature are supported by exceptionless testimony, but testimony can only be accounted exceptionless if we discount the occurrence of miracles (Campbell, 1762).</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9940" name="Date Placeholder 3">
            <a:extLst>
              <a:ext uri="{FF2B5EF4-FFF2-40B4-BE49-F238E27FC236}">
                <a16:creationId xmlns:a16="http://schemas.microsoft.com/office/drawing/2014/main" id="{521471BD-6519-1642-B975-8FED8BBC32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6DD480-B3FD-5244-B4A5-1B3417F31BD0}"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D09D4F43-3C99-424B-B11F-FCC2FF840B8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4110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EB9AE0-6183-D347-A96F-E8FFB800E69E}"/>
              </a:ext>
            </a:extLst>
          </p:cNvPr>
          <p:cNvSpPr>
            <a:spLocks noGrp="1"/>
          </p:cNvSpPr>
          <p:nvPr>
            <p:ph type="title"/>
          </p:nvPr>
        </p:nvSpPr>
        <p:spPr/>
        <p:txBody>
          <a:bodyPr/>
          <a:lstStyle/>
          <a:p>
            <a:r>
              <a:rPr lang="en-GB" altLang="en-US" dirty="0"/>
              <a:t>A theological objection to miracles (I)</a:t>
            </a:r>
          </a:p>
        </p:txBody>
      </p:sp>
      <p:sp>
        <p:nvSpPr>
          <p:cNvPr id="39939" name="Content Placeholder 1">
            <a:extLst>
              <a:ext uri="{FF2B5EF4-FFF2-40B4-BE49-F238E27FC236}">
                <a16:creationId xmlns:a16="http://schemas.microsoft.com/office/drawing/2014/main" id="{79D010BD-754A-F044-95CD-463BA914B507}"/>
              </a:ext>
            </a:extLst>
          </p:cNvPr>
          <p:cNvSpPr>
            <a:spLocks noGrp="1"/>
          </p:cNvSpPr>
          <p:nvPr>
            <p:ph idx="1"/>
          </p:nvPr>
        </p:nvSpPr>
        <p:spPr>
          <a:xfrm>
            <a:off x="685800" y="1196975"/>
            <a:ext cx="7772400" cy="4608513"/>
          </a:xfrm>
        </p:spPr>
        <p:txBody>
          <a:bodyPr/>
          <a:lstStyle/>
          <a:p>
            <a:endParaRPr lang="en-GB" altLang="en-US" dirty="0"/>
          </a:p>
          <a:p>
            <a:r>
              <a:rPr lang="en-GB" altLang="en-US" b="1" dirty="0"/>
              <a:t>Objection</a:t>
            </a:r>
            <a:r>
              <a:rPr lang="en-GB" altLang="en-US" dirty="0"/>
              <a:t>. St John Henry Newman argued that scripture shows that miracles are not a remedy for unbelief. Nor do miracles actually make a person morally better, or remove hardened hearts, or develop habits of religion.</a:t>
            </a:r>
            <a:br>
              <a:rPr lang="en-GB" altLang="en-US" dirty="0"/>
            </a:br>
            <a:r>
              <a:rPr lang="en-GB" altLang="en-US" sz="1600" dirty="0">
                <a:hlinkClick r:id="rId2"/>
              </a:rPr>
              <a:t>http://www.newmanreader.org/works/parochial/volume8/sermon6.html</a:t>
            </a:r>
            <a:endParaRPr lang="en-GB" altLang="en-US" dirty="0"/>
          </a:p>
          <a:p>
            <a:r>
              <a:rPr lang="en-GB" altLang="en-US" b="1" dirty="0"/>
              <a:t>Response</a:t>
            </a:r>
            <a:r>
              <a:rPr lang="en-GB" altLang="en-US" dirty="0"/>
              <a:t>. Newman argues convincingly, but one should not conclude that there is no role for miracles at all. In the history of the Jewish and Christian people, for example, miracles were reported and played significant roles at many particular times. In particular, miracles were one of the most characteristic features of the ministry of Jesus Christ. They can often “kick start” new initiatives or may play a role in confirming beliefs.</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9940" name="Date Placeholder 3">
            <a:extLst>
              <a:ext uri="{FF2B5EF4-FFF2-40B4-BE49-F238E27FC236}">
                <a16:creationId xmlns:a16="http://schemas.microsoft.com/office/drawing/2014/main" id="{521471BD-6519-1642-B975-8FED8BBC32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6DD480-B3FD-5244-B4A5-1B3417F31BD0}"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7E94B854-C135-5144-8083-0D97B64CA334}"/>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215480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EB9AE0-6183-D347-A96F-E8FFB800E69E}"/>
              </a:ext>
            </a:extLst>
          </p:cNvPr>
          <p:cNvSpPr>
            <a:spLocks noGrp="1"/>
          </p:cNvSpPr>
          <p:nvPr>
            <p:ph type="title"/>
          </p:nvPr>
        </p:nvSpPr>
        <p:spPr/>
        <p:txBody>
          <a:bodyPr/>
          <a:lstStyle/>
          <a:p>
            <a:r>
              <a:rPr lang="en-GB" altLang="en-US" dirty="0"/>
              <a:t>A theological objection to miracles (II)</a:t>
            </a:r>
          </a:p>
        </p:txBody>
      </p:sp>
      <p:sp>
        <p:nvSpPr>
          <p:cNvPr id="39939" name="Content Placeholder 1">
            <a:extLst>
              <a:ext uri="{FF2B5EF4-FFF2-40B4-BE49-F238E27FC236}">
                <a16:creationId xmlns:a16="http://schemas.microsoft.com/office/drawing/2014/main" id="{79D010BD-754A-F044-95CD-463BA914B507}"/>
              </a:ext>
            </a:extLst>
          </p:cNvPr>
          <p:cNvSpPr>
            <a:spLocks noGrp="1"/>
          </p:cNvSpPr>
          <p:nvPr>
            <p:ph idx="1"/>
          </p:nvPr>
        </p:nvSpPr>
        <p:spPr>
          <a:xfrm>
            <a:off x="685800" y="1196975"/>
            <a:ext cx="7772400" cy="4608513"/>
          </a:xfrm>
        </p:spPr>
        <p:txBody>
          <a:bodyPr/>
          <a:lstStyle/>
          <a:p>
            <a:endParaRPr lang="en-GB" altLang="en-US" dirty="0"/>
          </a:p>
          <a:p>
            <a:r>
              <a:rPr lang="en-GB" altLang="en-US" b="1" dirty="0"/>
              <a:t>Objection</a:t>
            </a:r>
            <a:r>
              <a:rPr lang="en-GB" altLang="en-US" dirty="0"/>
              <a:t>. If God can intervene miraculously to correct certain evils, for example by curing people from physical sicknesses, why does God not intervene consistently?</a:t>
            </a:r>
          </a:p>
          <a:p>
            <a:r>
              <a:rPr lang="en-GB" altLang="en-US" b="1" dirty="0"/>
              <a:t>Response</a:t>
            </a:r>
            <a:r>
              <a:rPr lang="en-GB" altLang="en-US" dirty="0"/>
              <a:t>. This challenge is a special case of the ”problem of evil”, which hinges on the question of whether or not there are any morally justifiable reasons for an omnipotent, omniscient and perfectly good God to permit suffering. Two ways to start to address this issue are to begin by asking what does a good God desire to bring about, and whether divine interventions in response to every prayer would help bring about this goal.</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9940" name="Date Placeholder 3">
            <a:extLst>
              <a:ext uri="{FF2B5EF4-FFF2-40B4-BE49-F238E27FC236}">
                <a16:creationId xmlns:a16="http://schemas.microsoft.com/office/drawing/2014/main" id="{521471BD-6519-1642-B975-8FED8BBC32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6DD480-B3FD-5244-B4A5-1B3417F31BD0}"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64321225-B6E7-E541-BCB9-FD14C81D17C3}"/>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397008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EB9AE0-6183-D347-A96F-E8FFB800E69E}"/>
              </a:ext>
            </a:extLst>
          </p:cNvPr>
          <p:cNvSpPr>
            <a:spLocks noGrp="1"/>
          </p:cNvSpPr>
          <p:nvPr>
            <p:ph type="title"/>
          </p:nvPr>
        </p:nvSpPr>
        <p:spPr/>
        <p:txBody>
          <a:bodyPr/>
          <a:lstStyle/>
          <a:p>
            <a:r>
              <a:rPr lang="en-GB" altLang="en-US" dirty="0"/>
              <a:t>From miracles to grace? (I)</a:t>
            </a:r>
          </a:p>
        </p:txBody>
      </p:sp>
      <p:sp>
        <p:nvSpPr>
          <p:cNvPr id="39939" name="Content Placeholder 1">
            <a:extLst>
              <a:ext uri="{FF2B5EF4-FFF2-40B4-BE49-F238E27FC236}">
                <a16:creationId xmlns:a16="http://schemas.microsoft.com/office/drawing/2014/main" id="{79D010BD-754A-F044-95CD-463BA914B507}"/>
              </a:ext>
            </a:extLst>
          </p:cNvPr>
          <p:cNvSpPr>
            <a:spLocks noGrp="1"/>
          </p:cNvSpPr>
          <p:nvPr>
            <p:ph idx="1"/>
          </p:nvPr>
        </p:nvSpPr>
        <p:spPr>
          <a:xfrm>
            <a:off x="685800" y="1196975"/>
            <a:ext cx="7918648" cy="4608513"/>
          </a:xfrm>
        </p:spPr>
        <p:txBody>
          <a:bodyPr/>
          <a:lstStyle/>
          <a:p>
            <a:r>
              <a:rPr lang="en-GB" altLang="en-US" dirty="0"/>
              <a:t>Over the history of Christianity, the supernatural effects of purported miracles at certain times have often foreshadowed natural works later by inspired persons living graced lives.</a:t>
            </a:r>
          </a:p>
          <a:p>
            <a:r>
              <a:rPr lang="en-GB" altLang="en-US" dirty="0"/>
              <a:t>For example, scripture (Acts 2:1-11) reports that the Holy Spirit gave the apostles the power of being understood by native speakers of many of the language groups gathered in Jerusalem for the feast of Pentecost.</a:t>
            </a:r>
          </a:p>
          <a:p>
            <a:r>
              <a:rPr lang="en-GB" altLang="en-US" dirty="0"/>
              <a:t>This event foreshadowed an enormous range of continuing linguistic work by the Church, including fixing the forms of languages (e.g. Armenian), inventing alphabets (e.g. Cyrillic) and scripts (e.g. Gothic), writing languages down (e.g. Turkana), founding grammar schools, and shaping many languages, such as English, French, Italian, Portuguese</a:t>
            </a:r>
            <a:r>
              <a:rPr lang="en-GB" altLang="en-US"/>
              <a:t>, and Spanish.</a:t>
            </a:r>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9940" name="Date Placeholder 3">
            <a:extLst>
              <a:ext uri="{FF2B5EF4-FFF2-40B4-BE49-F238E27FC236}">
                <a16:creationId xmlns:a16="http://schemas.microsoft.com/office/drawing/2014/main" id="{521471BD-6519-1642-B975-8FED8BBC32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6DD480-B3FD-5244-B4A5-1B3417F31BD0}"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5EC00305-44B3-AA44-A2BC-4EC5E555311B}"/>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70249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EB9AE0-6183-D347-A96F-E8FFB800E69E}"/>
              </a:ext>
            </a:extLst>
          </p:cNvPr>
          <p:cNvSpPr>
            <a:spLocks noGrp="1"/>
          </p:cNvSpPr>
          <p:nvPr>
            <p:ph type="title"/>
          </p:nvPr>
        </p:nvSpPr>
        <p:spPr/>
        <p:txBody>
          <a:bodyPr/>
          <a:lstStyle/>
          <a:p>
            <a:r>
              <a:rPr lang="en-GB" altLang="en-US" dirty="0"/>
              <a:t>From miracles to grace? (II)</a:t>
            </a:r>
          </a:p>
        </p:txBody>
      </p:sp>
      <p:sp>
        <p:nvSpPr>
          <p:cNvPr id="39939" name="Content Placeholder 1">
            <a:extLst>
              <a:ext uri="{FF2B5EF4-FFF2-40B4-BE49-F238E27FC236}">
                <a16:creationId xmlns:a16="http://schemas.microsoft.com/office/drawing/2014/main" id="{79D010BD-754A-F044-95CD-463BA914B507}"/>
              </a:ext>
            </a:extLst>
          </p:cNvPr>
          <p:cNvSpPr>
            <a:spLocks noGrp="1"/>
          </p:cNvSpPr>
          <p:nvPr>
            <p:ph idx="1"/>
          </p:nvPr>
        </p:nvSpPr>
        <p:spPr>
          <a:xfrm>
            <a:off x="685800" y="1196975"/>
            <a:ext cx="7918648" cy="4608513"/>
          </a:xfrm>
        </p:spPr>
        <p:txBody>
          <a:bodyPr/>
          <a:lstStyle/>
          <a:p>
            <a:r>
              <a:rPr lang="en-GB" altLang="en-US" dirty="0"/>
              <a:t>Over the history of Christianity, the supernatural effects of purported miracles at certain times have often foreshadowed natural works later by inspired persons living graced lives.</a:t>
            </a:r>
          </a:p>
          <a:p>
            <a:r>
              <a:rPr lang="en-GB" altLang="en-US" dirty="0"/>
              <a:t>For example, scripture reports many works of miraculous healing by Jesus Christ and his early followers.</a:t>
            </a:r>
          </a:p>
          <a:p>
            <a:r>
              <a:rPr lang="en-GB" altLang="en-US" dirty="0"/>
              <a:t>These healings foreshadowed an enormous contribution to health care by the Church, including founding hospitals in the late Roman Empire, throughout the Middle Ages, and into modern times. Christian civilisation also produced the first medical school (Salerno), discovered capillary action (Malpighi), and founded the Royal College of Physicians. Until recently, senior nurses were still called “sister”, a title reflecting the largely religious origin of the practice of nursing. </a:t>
            </a:r>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9940" name="Date Placeholder 3">
            <a:extLst>
              <a:ext uri="{FF2B5EF4-FFF2-40B4-BE49-F238E27FC236}">
                <a16:creationId xmlns:a16="http://schemas.microsoft.com/office/drawing/2014/main" id="{521471BD-6519-1642-B975-8FED8BBC32F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6DD480-B3FD-5244-B4A5-1B3417F31BD0}"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4D755E32-7510-1C47-AA2F-AB53D28790BB}"/>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Objections and responses to</a:t>
            </a:r>
            <a:br>
              <a:rPr lang="en-US" altLang="en-US" sz="900" dirty="0">
                <a:solidFill>
                  <a:srgbClr val="002147"/>
                </a:solidFill>
              </a:rPr>
            </a:br>
            <a:r>
              <a:rPr lang="en-US" altLang="en-US" sz="900" dirty="0">
                <a:solidFill>
                  <a:srgbClr val="002147"/>
                </a:solidFill>
              </a:rPr>
              <a:t>miracles</a:t>
            </a:r>
          </a:p>
        </p:txBody>
      </p:sp>
    </p:spTree>
    <p:extLst>
      <p:ext uri="{BB962C8B-B14F-4D97-AF65-F5344CB8AC3E}">
        <p14:creationId xmlns:p14="http://schemas.microsoft.com/office/powerpoint/2010/main" val="407793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524C851-A919-ED46-81BC-053744622F74}"/>
              </a:ext>
            </a:extLst>
          </p:cNvPr>
          <p:cNvSpPr>
            <a:spLocks noGrp="1" noChangeArrowheads="1"/>
          </p:cNvSpPr>
          <p:nvPr>
            <p:ph type="title"/>
          </p:nvPr>
        </p:nvSpPr>
        <p:spPr/>
        <p:txBody>
          <a:bodyPr/>
          <a:lstStyle/>
          <a:p>
            <a:r>
              <a:rPr lang="en-GB" altLang="en-US" sz="3600" cap="none" dirty="0"/>
              <a:t>Conclusions</a:t>
            </a:r>
          </a:p>
        </p:txBody>
      </p:sp>
      <p:sp>
        <p:nvSpPr>
          <p:cNvPr id="55298" name="Date Placeholder 3">
            <a:extLst>
              <a:ext uri="{FF2B5EF4-FFF2-40B4-BE49-F238E27FC236}">
                <a16:creationId xmlns:a16="http://schemas.microsoft.com/office/drawing/2014/main" id="{41ABCAC3-C7CC-134C-827E-CE63C29BF4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1C71AD-7835-974F-81CD-F3336F6FA36F}" type="datetime1">
              <a:rPr lang="en-US" altLang="en-US" sz="900" smtClean="0">
                <a:solidFill>
                  <a:srgbClr val="002147"/>
                </a:solidFill>
              </a:rPr>
              <a:pPr/>
              <a:t>8/13/20</a:t>
            </a:fld>
            <a:endParaRPr lang="en-US" altLang="en-US" sz="900">
              <a:solidFill>
                <a:srgbClr val="002147"/>
              </a:solidFill>
            </a:endParaRPr>
          </a:p>
        </p:txBody>
      </p:sp>
      <p:sp>
        <p:nvSpPr>
          <p:cNvPr id="55300" name="Slide Number Placeholder 5">
            <a:extLst>
              <a:ext uri="{FF2B5EF4-FFF2-40B4-BE49-F238E27FC236}">
                <a16:creationId xmlns:a16="http://schemas.microsoft.com/office/drawing/2014/main" id="{9840F7A3-A207-654D-B4DA-39DD8B36EB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27092BFD-7F59-494E-89CC-E9EFBB245F06}" type="slidenum">
              <a:rPr lang="en-US" altLang="en-US" sz="900" smtClean="0">
                <a:solidFill>
                  <a:srgbClr val="002147"/>
                </a:solidFill>
              </a:rPr>
              <a:pPr/>
              <a:t>28</a:t>
            </a:fld>
            <a:endParaRPr lang="en-US" altLang="en-US" sz="900">
              <a:solidFill>
                <a:srgbClr val="002147"/>
              </a:solidFill>
            </a:endParaRPr>
          </a:p>
        </p:txBody>
      </p:sp>
    </p:spTree>
    <p:extLst>
      <p:ext uri="{BB962C8B-B14F-4D97-AF65-F5344CB8AC3E}">
        <p14:creationId xmlns:p14="http://schemas.microsoft.com/office/powerpoint/2010/main" val="4036622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4576A2-3E9A-024F-BADC-78628780B2A6}"/>
              </a:ext>
            </a:extLst>
          </p:cNvPr>
          <p:cNvSpPr>
            <a:spLocks noGrp="1"/>
          </p:cNvSpPr>
          <p:nvPr>
            <p:ph type="title"/>
          </p:nvPr>
        </p:nvSpPr>
        <p:spPr/>
        <p:txBody>
          <a:bodyPr/>
          <a:lstStyle/>
          <a:p>
            <a:r>
              <a:rPr lang="en-GB" altLang="en-US" dirty="0"/>
              <a:t>Concluding remarks</a:t>
            </a:r>
          </a:p>
        </p:txBody>
      </p:sp>
      <p:sp>
        <p:nvSpPr>
          <p:cNvPr id="37891" name="Content Placeholder 1">
            <a:extLst>
              <a:ext uri="{FF2B5EF4-FFF2-40B4-BE49-F238E27FC236}">
                <a16:creationId xmlns:a16="http://schemas.microsoft.com/office/drawing/2014/main" id="{A754EBCF-01B8-BA45-AA1C-085D24E857ED}"/>
              </a:ext>
            </a:extLst>
          </p:cNvPr>
          <p:cNvSpPr>
            <a:spLocks noGrp="1"/>
          </p:cNvSpPr>
          <p:nvPr>
            <p:ph idx="1"/>
          </p:nvPr>
        </p:nvSpPr>
        <p:spPr>
          <a:xfrm>
            <a:off x="685800" y="1196975"/>
            <a:ext cx="7772400" cy="4608513"/>
          </a:xfrm>
        </p:spPr>
        <p:txBody>
          <a:bodyPr/>
          <a:lstStyle/>
          <a:p>
            <a:pPr>
              <a:defRPr/>
            </a:pPr>
            <a:r>
              <a:rPr lang="en-GB" b="1" dirty="0"/>
              <a:t>A miracle exceeds the productive power of nature (Aquinas)</a:t>
            </a:r>
            <a:r>
              <a:rPr lang="en-GB" dirty="0"/>
              <a:t>;</a:t>
            </a:r>
            <a:r>
              <a:rPr lang="en-GB" b="1" dirty="0"/>
              <a:t> </a:t>
            </a:r>
            <a:r>
              <a:rPr lang="en-GB" dirty="0"/>
              <a:t>or is </a:t>
            </a:r>
            <a:r>
              <a:rPr lang="en-GB" altLang="en-US" dirty="0"/>
              <a:t>“</a:t>
            </a:r>
            <a:r>
              <a:rPr lang="en-GB" altLang="en-US" b="1" dirty="0"/>
              <a:t>a violation of the laws of nature</a:t>
            </a:r>
            <a:r>
              <a:rPr lang="en-GB" altLang="en-US" dirty="0"/>
              <a:t>” </a:t>
            </a:r>
            <a:r>
              <a:rPr lang="en-GB" altLang="en-US" b="1" dirty="0"/>
              <a:t>(Hume)</a:t>
            </a:r>
            <a:r>
              <a:rPr lang="en-GB" altLang="en-US" dirty="0"/>
              <a:t>.</a:t>
            </a:r>
            <a:endParaRPr lang="en-GB" dirty="0"/>
          </a:p>
          <a:p>
            <a:pPr>
              <a:defRPr/>
            </a:pPr>
            <a:r>
              <a:rPr lang="en-GB" dirty="0"/>
              <a:t>A religiously significant miracle is a detectable miracle attributed to a (personal) divine cause.</a:t>
            </a:r>
          </a:p>
          <a:p>
            <a:pPr>
              <a:defRPr/>
            </a:pPr>
            <a:r>
              <a:rPr lang="en-GB" dirty="0"/>
              <a:t>Whether or not miracles actually violate laws of nature depends on the meaning and applicability of such laws. Insofar as laws of nature describe systems that are isolated from external interference they are not relevant to the question of miracles.</a:t>
            </a:r>
          </a:p>
          <a:p>
            <a:r>
              <a:rPr lang="en-GB" altLang="en-US" dirty="0"/>
              <a:t>If they happen, miracles are rare, almost by definition. In Judeo-Christian history, they are associated principally with new initiatives in individual or collective experience.</a:t>
            </a:r>
          </a:p>
          <a:p>
            <a:endParaRPr lang="en-GB" altLang="en-US" dirty="0"/>
          </a:p>
          <a:p>
            <a:endParaRPr lang="en-GB" altLang="en-US" dirty="0"/>
          </a:p>
          <a:p>
            <a:endParaRPr lang="en-GB" altLang="en-US" dirty="0"/>
          </a:p>
          <a:p>
            <a:endParaRPr lang="en-GB" altLang="en-US" dirty="0"/>
          </a:p>
          <a:p>
            <a:endParaRPr lang="en-GB" altLang="en-US" dirty="0"/>
          </a:p>
          <a:p>
            <a:pPr lvl="1">
              <a:spcBef>
                <a:spcPts val="1200"/>
              </a:spcBef>
            </a:pPr>
            <a:endParaRPr lang="en-GB" altLang="en-US" dirty="0"/>
          </a:p>
          <a:p>
            <a:pPr lvl="1">
              <a:spcBef>
                <a:spcPts val="1200"/>
              </a:spcBef>
            </a:pPr>
            <a:endParaRPr lang="en-GB" altLang="en-US" dirty="0"/>
          </a:p>
          <a:p>
            <a:pPr lvl="1">
              <a:spcBef>
                <a:spcPts val="1200"/>
              </a:spcBef>
            </a:pPr>
            <a:endParaRPr lang="en-GB" altLang="en-US" dirty="0"/>
          </a:p>
        </p:txBody>
      </p:sp>
      <p:sp>
        <p:nvSpPr>
          <p:cNvPr id="37892" name="Date Placeholder 3">
            <a:extLst>
              <a:ext uri="{FF2B5EF4-FFF2-40B4-BE49-F238E27FC236}">
                <a16:creationId xmlns:a16="http://schemas.microsoft.com/office/drawing/2014/main" id="{AFB823E9-0ADF-DA47-ADD9-CAF04A02C5F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EF9C75-1579-D14B-BE30-A6E0DC7E5E9F}" type="datetime1">
              <a:rPr lang="en-US" altLang="en-US" sz="900" smtClean="0">
                <a:solidFill>
                  <a:srgbClr val="002147"/>
                </a:solidFill>
              </a:rPr>
              <a:pPr/>
              <a:t>8/13/20</a:t>
            </a:fld>
            <a:endParaRPr lang="en-US" altLang="en-US" sz="900">
              <a:solidFill>
                <a:srgbClr val="002147"/>
              </a:solidFill>
            </a:endParaRPr>
          </a:p>
        </p:txBody>
      </p:sp>
      <p:sp>
        <p:nvSpPr>
          <p:cNvPr id="37893" name="Footer Placeholder 4">
            <a:extLst>
              <a:ext uri="{FF2B5EF4-FFF2-40B4-BE49-F238E27FC236}">
                <a16:creationId xmlns:a16="http://schemas.microsoft.com/office/drawing/2014/main" id="{482EC887-2120-2246-9F89-8750D223F5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Conclusions</a:t>
            </a:r>
          </a:p>
        </p:txBody>
      </p:sp>
    </p:spTree>
    <p:extLst>
      <p:ext uri="{BB962C8B-B14F-4D97-AF65-F5344CB8AC3E}">
        <p14:creationId xmlns:p14="http://schemas.microsoft.com/office/powerpoint/2010/main" val="329813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What is a miracle?</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8/13/20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3</a:t>
            </a:fld>
            <a:endParaRPr lang="en-US" altLang="en-US" sz="900">
              <a:solidFill>
                <a:srgbClr val="002147"/>
              </a:solidFill>
            </a:endParaRPr>
          </a:p>
        </p:txBody>
      </p:sp>
    </p:spTree>
    <p:extLst>
      <p:ext uri="{BB962C8B-B14F-4D97-AF65-F5344CB8AC3E}">
        <p14:creationId xmlns:p14="http://schemas.microsoft.com/office/powerpoint/2010/main" val="69775289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C05C97E-6F14-0D4F-9404-9C1B3462C065}"/>
              </a:ext>
            </a:extLst>
          </p:cNvPr>
          <p:cNvSpPr>
            <a:spLocks noGrp="1"/>
          </p:cNvSpPr>
          <p:nvPr>
            <p:ph type="title"/>
          </p:nvPr>
        </p:nvSpPr>
        <p:spPr/>
        <p:txBody>
          <a:bodyPr/>
          <a:lstStyle/>
          <a:p>
            <a:r>
              <a:rPr lang="en-GB" altLang="en-US" dirty="0"/>
              <a:t>Further reading and viewing</a:t>
            </a:r>
          </a:p>
        </p:txBody>
      </p:sp>
      <p:sp>
        <p:nvSpPr>
          <p:cNvPr id="40964" name="Date Placeholder 3">
            <a:extLst>
              <a:ext uri="{FF2B5EF4-FFF2-40B4-BE49-F238E27FC236}">
                <a16:creationId xmlns:a16="http://schemas.microsoft.com/office/drawing/2014/main" id="{D07B5A6B-AA6B-744A-9A85-4BBD8EC375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4D97AD-868C-444E-A07A-EAA271DEF02D}" type="datetime1">
              <a:rPr lang="en-US" altLang="en-US" sz="900" smtClean="0">
                <a:solidFill>
                  <a:srgbClr val="002147"/>
                </a:solidFill>
              </a:rPr>
              <a:pPr/>
              <a:t>8/13/20</a:t>
            </a:fld>
            <a:endParaRPr lang="en-US" altLang="en-US" sz="900" dirty="0">
              <a:solidFill>
                <a:srgbClr val="002147"/>
              </a:solidFill>
            </a:endParaRPr>
          </a:p>
        </p:txBody>
      </p:sp>
      <p:sp>
        <p:nvSpPr>
          <p:cNvPr id="40965" name="Footer Placeholder 4">
            <a:extLst>
              <a:ext uri="{FF2B5EF4-FFF2-40B4-BE49-F238E27FC236}">
                <a16:creationId xmlns:a16="http://schemas.microsoft.com/office/drawing/2014/main" id="{E0A8C92F-D839-CA4E-9066-076CF67FA2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Conclusions</a:t>
            </a:r>
          </a:p>
        </p:txBody>
      </p:sp>
      <p:sp>
        <p:nvSpPr>
          <p:cNvPr id="2" name="Content Placeholder 1">
            <a:extLst>
              <a:ext uri="{FF2B5EF4-FFF2-40B4-BE49-F238E27FC236}">
                <a16:creationId xmlns:a16="http://schemas.microsoft.com/office/drawing/2014/main" id="{C52B9BB9-AF4A-F842-AA1C-C8064671C31A}"/>
              </a:ext>
            </a:extLst>
          </p:cNvPr>
          <p:cNvSpPr>
            <a:spLocks noGrp="1"/>
          </p:cNvSpPr>
          <p:nvPr>
            <p:ph idx="1"/>
          </p:nvPr>
        </p:nvSpPr>
        <p:spPr>
          <a:xfrm>
            <a:off x="685800" y="908720"/>
            <a:ext cx="7772400" cy="4968552"/>
          </a:xfrm>
        </p:spPr>
        <p:txBody>
          <a:bodyPr/>
          <a:lstStyle/>
          <a:p>
            <a:pPr marL="0" indent="0">
              <a:buNone/>
            </a:pPr>
            <a:r>
              <a:rPr lang="en-US" sz="1400" b="1" dirty="0"/>
              <a:t>Short videos</a:t>
            </a:r>
          </a:p>
          <a:p>
            <a:pPr marL="0" indent="0">
              <a:lnSpc>
                <a:spcPct val="110000"/>
              </a:lnSpc>
              <a:buNone/>
            </a:pPr>
            <a:r>
              <a:rPr lang="en-GB" sz="1200" dirty="0"/>
              <a:t>3-minute video by the Ian Ramsey Centre:</a:t>
            </a:r>
            <a:br>
              <a:rPr lang="en-GB" sz="1200" dirty="0"/>
            </a:br>
            <a:r>
              <a:rPr lang="en-US" sz="1200" dirty="0">
                <a:hlinkClick r:id="rId2"/>
              </a:rPr>
              <a:t>https://www.youtube.com/watch?v=MRFSnBM2OBQ</a:t>
            </a:r>
            <a:endParaRPr lang="en-US" sz="1200" dirty="0"/>
          </a:p>
          <a:p>
            <a:pPr marL="0" indent="0">
              <a:lnSpc>
                <a:spcPct val="110000"/>
              </a:lnSpc>
              <a:buNone/>
            </a:pPr>
            <a:r>
              <a:rPr lang="en-US" sz="1200" dirty="0"/>
              <a:t>1-minute cartoon by the Ian Ramsey Centre, “Albert Explores”:</a:t>
            </a:r>
            <a:br>
              <a:rPr lang="en-US" sz="1200" dirty="0"/>
            </a:br>
            <a:r>
              <a:rPr lang="en-US" sz="1200" dirty="0">
                <a:hlinkClick r:id="rId3"/>
              </a:rPr>
              <a:t>https://www.youtube.com/watch?v=lRrr1JLV1JM</a:t>
            </a:r>
            <a:endParaRPr lang="en-US" sz="1200" dirty="0"/>
          </a:p>
          <a:p>
            <a:pPr marL="0" indent="0">
              <a:lnSpc>
                <a:spcPct val="110000"/>
              </a:lnSpc>
              <a:buNone/>
            </a:pPr>
            <a:r>
              <a:rPr lang="en-US" sz="1400" b="1" dirty="0"/>
              <a:t>Bibliography</a:t>
            </a:r>
            <a:endParaRPr lang="en-US" b="1" dirty="0"/>
          </a:p>
          <a:p>
            <a:pPr marL="0" indent="0">
              <a:lnSpc>
                <a:spcPct val="110000"/>
              </a:lnSpc>
              <a:spcAft>
                <a:spcPts val="400"/>
              </a:spcAft>
              <a:buNone/>
            </a:pPr>
            <a:r>
              <a:rPr lang="en-GB" sz="1200" dirty="0"/>
              <a:t>Aquinas, St. Thomas, </a:t>
            </a:r>
            <a:r>
              <a:rPr lang="en-GB" sz="1200" i="1" dirty="0"/>
              <a:t>Summa Contra Gentiles </a:t>
            </a:r>
            <a:r>
              <a:rPr lang="en-GB" sz="1200" dirty="0"/>
              <a:t>(</a:t>
            </a:r>
            <a:r>
              <a:rPr lang="en-GB" sz="1200" i="1" dirty="0"/>
              <a:t>SCG</a:t>
            </a:r>
            <a:r>
              <a:rPr lang="en-GB" sz="1200" dirty="0"/>
              <a:t>), [Available online, translation by J. </a:t>
            </a:r>
            <a:r>
              <a:rPr lang="en-GB" sz="1200" dirty="0" err="1"/>
              <a:t>Rickaby</a:t>
            </a:r>
            <a:r>
              <a:rPr lang="en-GB" sz="1200" dirty="0"/>
              <a:t>, London: Burns and Oates, 1905].</a:t>
            </a:r>
          </a:p>
          <a:p>
            <a:pPr marL="0" indent="0">
              <a:lnSpc>
                <a:spcPct val="110000"/>
              </a:lnSpc>
              <a:spcAft>
                <a:spcPts val="400"/>
              </a:spcAft>
              <a:buNone/>
            </a:pPr>
            <a:r>
              <a:rPr lang="en-GB" sz="1200" dirty="0"/>
              <a:t>–––, </a:t>
            </a:r>
            <a:r>
              <a:rPr lang="en-GB" sz="1200" i="1" dirty="0"/>
              <a:t>Summa </a:t>
            </a:r>
            <a:r>
              <a:rPr lang="en-GB" sz="1200" i="1" dirty="0" err="1"/>
              <a:t>Theologiae</a:t>
            </a:r>
            <a:r>
              <a:rPr lang="en-GB" sz="1200" i="1" dirty="0"/>
              <a:t> </a:t>
            </a:r>
            <a:r>
              <a:rPr lang="en-GB" sz="1200" dirty="0"/>
              <a:t>(</a:t>
            </a:r>
            <a:r>
              <a:rPr lang="en-GB" sz="1200" i="1" dirty="0"/>
              <a:t>ST</a:t>
            </a:r>
            <a:r>
              <a:rPr lang="en-GB" sz="1200" dirty="0"/>
              <a:t>), [Available online, translated by the Fathers of the English Dominican Province].</a:t>
            </a:r>
          </a:p>
          <a:p>
            <a:pPr marL="0" indent="0">
              <a:lnSpc>
                <a:spcPct val="110000"/>
              </a:lnSpc>
              <a:spcAft>
                <a:spcPts val="400"/>
              </a:spcAft>
              <a:buNone/>
            </a:pPr>
            <a:r>
              <a:rPr lang="en-GB" sz="1200" dirty="0"/>
              <a:t>Adams, William, 1767, </a:t>
            </a:r>
            <a:r>
              <a:rPr lang="en-GB" sz="1200" i="1" dirty="0"/>
              <a:t>An Essay in Answer to Mr. Hume’s Essay on Miracles</a:t>
            </a:r>
            <a:r>
              <a:rPr lang="en-GB" sz="1200" dirty="0"/>
              <a:t>, 3rd ed., London: B. White.</a:t>
            </a:r>
          </a:p>
          <a:p>
            <a:pPr marL="0" indent="0">
              <a:lnSpc>
                <a:spcPct val="110000"/>
              </a:lnSpc>
              <a:spcAft>
                <a:spcPts val="400"/>
              </a:spcAft>
              <a:buNone/>
            </a:pPr>
            <a:r>
              <a:rPr lang="en-GB" sz="1200" dirty="0"/>
              <a:t>Campbell, George, 1762, </a:t>
            </a:r>
            <a:r>
              <a:rPr lang="en-GB" sz="1200" i="1" dirty="0"/>
              <a:t>A Dissertation on Miracles</a:t>
            </a:r>
            <a:r>
              <a:rPr lang="en-GB" sz="1200" dirty="0"/>
              <a:t>, London: Thomas </a:t>
            </a:r>
            <a:r>
              <a:rPr lang="en-GB" sz="1200" dirty="0" err="1"/>
              <a:t>Tegg</a:t>
            </a:r>
            <a:r>
              <a:rPr lang="en-GB" sz="1200" dirty="0"/>
              <a:t>, 1839.</a:t>
            </a:r>
          </a:p>
          <a:p>
            <a:pPr marL="0" indent="0">
              <a:lnSpc>
                <a:spcPct val="110000"/>
              </a:lnSpc>
              <a:spcAft>
                <a:spcPts val="400"/>
              </a:spcAft>
              <a:buNone/>
            </a:pPr>
            <a:r>
              <a:rPr lang="en-GB" sz="1200" dirty="0" err="1"/>
              <a:t>Earman</a:t>
            </a:r>
            <a:r>
              <a:rPr lang="en-GB" sz="1200" dirty="0"/>
              <a:t>, John, 2000, </a:t>
            </a:r>
            <a:r>
              <a:rPr lang="en-GB" sz="1200" i="1" dirty="0"/>
              <a:t>Hume’s Abject Failure</a:t>
            </a:r>
            <a:r>
              <a:rPr lang="en-GB" sz="1200" dirty="0"/>
              <a:t>, Oxford: Oxford University Press.</a:t>
            </a:r>
          </a:p>
          <a:p>
            <a:pPr marL="0" indent="0">
              <a:lnSpc>
                <a:spcPct val="110000"/>
              </a:lnSpc>
              <a:spcAft>
                <a:spcPts val="400"/>
              </a:spcAft>
              <a:buNone/>
            </a:pPr>
            <a:r>
              <a:rPr lang="en-GB" sz="1200" dirty="0"/>
              <a:t>Hume, David, 1748 </a:t>
            </a:r>
            <a:r>
              <a:rPr lang="en-GB" sz="1200" i="1" dirty="0"/>
              <a:t>et seq.</a:t>
            </a:r>
            <a:r>
              <a:rPr lang="en-GB" sz="1200" dirty="0"/>
              <a:t>, </a:t>
            </a:r>
            <a:r>
              <a:rPr lang="en-GB" sz="1200" i="1" dirty="0"/>
              <a:t>An Enquiry Concerning Human Understanding</a:t>
            </a:r>
            <a:r>
              <a:rPr lang="en-GB" sz="1200" dirty="0"/>
              <a:t>, Tom L. Beauchamp (ed.), New York: Oxford University Press, 2000.</a:t>
            </a:r>
          </a:p>
          <a:p>
            <a:pPr marL="0" indent="0">
              <a:lnSpc>
                <a:spcPct val="110000"/>
              </a:lnSpc>
              <a:spcAft>
                <a:spcPts val="400"/>
              </a:spcAft>
              <a:buNone/>
            </a:pPr>
            <a:r>
              <a:rPr lang="en-US" sz="1200" dirty="0"/>
              <a:t>McGrew, Timothy, "Miracles", </a:t>
            </a:r>
            <a:r>
              <a:rPr lang="en-US" sz="1200" i="1" dirty="0"/>
              <a:t>The Stanford Encyclopedia of Philosophy </a:t>
            </a:r>
            <a:r>
              <a:rPr lang="en-US" sz="1200" dirty="0"/>
              <a:t>(Spring 2019 Edition), Edward N. </a:t>
            </a:r>
            <a:r>
              <a:rPr lang="en-US" sz="1200" dirty="0" err="1"/>
              <a:t>Zalta</a:t>
            </a:r>
            <a:r>
              <a:rPr lang="en-US" sz="1200" dirty="0"/>
              <a:t> (ed.), URL = &lt;https://</a:t>
            </a:r>
            <a:r>
              <a:rPr lang="en-US" sz="1200" dirty="0" err="1"/>
              <a:t>plato.stanford.edu</a:t>
            </a:r>
            <a:r>
              <a:rPr lang="en-US" sz="1200" dirty="0"/>
              <a:t>/archives/spr2019/entries/miracles/&gt;.</a:t>
            </a:r>
            <a:endParaRPr lang="en-GB" sz="1200" dirty="0"/>
          </a:p>
        </p:txBody>
      </p:sp>
    </p:spTree>
    <p:extLst>
      <p:ext uri="{BB962C8B-B14F-4D97-AF65-F5344CB8AC3E}">
        <p14:creationId xmlns:p14="http://schemas.microsoft.com/office/powerpoint/2010/main" val="323820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AutoShape 2">
            <a:hlinkClick r:id="" action="ppaction://noaction" highlightClick="1"/>
            <a:extLst>
              <a:ext uri="{FF2B5EF4-FFF2-40B4-BE49-F238E27FC236}">
                <a16:creationId xmlns:a16="http://schemas.microsoft.com/office/drawing/2014/main" id="{EEED74B1-F54A-4041-97A6-3D020DA8A231}"/>
              </a:ext>
            </a:extLst>
          </p:cNvPr>
          <p:cNvSpPr>
            <a:spLocks noChangeArrowheads="1"/>
          </p:cNvSpPr>
          <p:nvPr/>
        </p:nvSpPr>
        <p:spPr bwMode="auto">
          <a:xfrm>
            <a:off x="0" y="0"/>
            <a:ext cx="9164638" cy="1169988"/>
          </a:xfrm>
          <a:prstGeom prst="actionButtonBlank">
            <a:avLst/>
          </a:prstGeom>
          <a:solidFill>
            <a:srgbClr val="0265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77850" marR="0" lvl="0" defTabSz="914400" latinLnBrk="0">
              <a:lnSpc>
                <a:spcPts val="3700"/>
              </a:lnSpc>
              <a:buClrTx/>
              <a:buSzTx/>
              <a:buFontTx/>
              <a:buNone/>
              <a:defRPr/>
            </a:pPr>
            <a:r>
              <a:rPr lang="en-GB" altLang="en-US" sz="2800" dirty="0">
                <a:solidFill>
                  <a:schemeClr val="bg1"/>
                </a:solidFill>
                <a:ea typeface="+mj-ea"/>
                <a:cs typeface="Arial" panose="020B0604020202020204" pitchFamily="34" charset="0"/>
              </a:rPr>
              <a:t>The Resurrection of Jesus Christ:</a:t>
            </a:r>
            <a:br>
              <a:rPr lang="en-GB" altLang="en-US" sz="2800" dirty="0">
                <a:solidFill>
                  <a:schemeClr val="bg1"/>
                </a:solidFill>
                <a:ea typeface="+mj-ea"/>
                <a:cs typeface="Arial" panose="020B0604020202020204" pitchFamily="34" charset="0"/>
              </a:rPr>
            </a:br>
            <a:r>
              <a:rPr lang="en-GB" altLang="en-US" sz="2800" dirty="0">
                <a:solidFill>
                  <a:schemeClr val="bg1"/>
                </a:solidFill>
                <a:ea typeface="+mj-ea"/>
                <a:cs typeface="Arial" panose="020B0604020202020204" pitchFamily="34" charset="0"/>
              </a:rPr>
              <a:t>the founding miracle of Christianity</a:t>
            </a:r>
            <a:endParaRPr lang="en-US" altLang="en-US" sz="2800" dirty="0">
              <a:solidFill>
                <a:schemeClr val="bg1"/>
              </a:solidFill>
              <a:ea typeface="+mj-ea"/>
              <a:cs typeface="Arial" panose="020B0604020202020204" pitchFamily="34" charset="0"/>
            </a:endParaRPr>
          </a:p>
        </p:txBody>
      </p:sp>
      <p:sp>
        <p:nvSpPr>
          <p:cNvPr id="31748" name="Rectangle 4">
            <a:extLst>
              <a:ext uri="{FF2B5EF4-FFF2-40B4-BE49-F238E27FC236}">
                <a16:creationId xmlns:a16="http://schemas.microsoft.com/office/drawing/2014/main" id="{7336AA40-ACC4-FA41-B508-24A97BB88009}"/>
              </a:ext>
            </a:extLst>
          </p:cNvPr>
          <p:cNvSpPr>
            <a:spLocks noChangeArrowheads="1"/>
          </p:cNvSpPr>
          <p:nvPr/>
        </p:nvSpPr>
        <p:spPr bwMode="auto">
          <a:xfrm>
            <a:off x="7164288" y="6237312"/>
            <a:ext cx="1727349" cy="432048"/>
          </a:xfrm>
          <a:prstGeom prst="rect">
            <a:avLst/>
          </a:prstGeom>
          <a:solidFill>
            <a:srgbClr val="01368D">
              <a:alpha val="75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FFFFFF"/>
                </a:solidFill>
                <a:effectLst/>
                <a:uLnTx/>
                <a:uFillTx/>
                <a:ea typeface="+mn-ea"/>
                <a:cs typeface="Arial" panose="020B0604020202020204" pitchFamily="34" charset="0"/>
              </a:rPr>
              <a:t>The Resurrection</a:t>
            </a:r>
            <a: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t> by Piero </a:t>
            </a:r>
            <a:r>
              <a:rPr kumimoji="0" lang="en-US" altLang="en-US" sz="1200" b="0" i="0" u="none" strike="noStrike" kern="1200" cap="none" spc="0" normalizeH="0" baseline="0" noProof="0" dirty="0" err="1">
                <a:ln>
                  <a:noFill/>
                </a:ln>
                <a:solidFill>
                  <a:srgbClr val="FFFFFF"/>
                </a:solidFill>
                <a:effectLst/>
                <a:uLnTx/>
                <a:uFillTx/>
                <a:ea typeface="+mn-ea"/>
                <a:cs typeface="Arial" panose="020B0604020202020204" pitchFamily="34" charset="0"/>
              </a:rPr>
              <a:t>della</a:t>
            </a:r>
            <a:r>
              <a:rPr kumimoji="0" lang="en-US" altLang="en-US" sz="1200" b="0" i="0" u="none" strike="noStrike" kern="1200" cap="none" spc="0" normalizeH="0" baseline="0" noProof="0" dirty="0">
                <a:ln>
                  <a:noFill/>
                </a:ln>
                <a:solidFill>
                  <a:srgbClr val="FFFFFF"/>
                </a:solidFill>
                <a:effectLst/>
                <a:uLnTx/>
                <a:uFillTx/>
                <a:ea typeface="+mn-ea"/>
                <a:cs typeface="Arial" panose="020B0604020202020204" pitchFamily="34" charset="0"/>
              </a:rPr>
              <a:t> Francesca </a:t>
            </a:r>
          </a:p>
        </p:txBody>
      </p:sp>
    </p:spTree>
    <p:extLst>
      <p:ext uri="{BB962C8B-B14F-4D97-AF65-F5344CB8AC3E}">
        <p14:creationId xmlns:p14="http://schemas.microsoft.com/office/powerpoint/2010/main" val="35738315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29142F13-E68F-F24A-AF54-167474247DE3}" type="datetime4">
              <a:rPr kumimoji="0" lang="en-US" altLang="en-US" sz="900" b="0" i="0" u="none" strike="noStrike" kern="1200" cap="none" spc="0" normalizeH="0" baseline="0" noProof="0" smtClean="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August 13, 2020</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t>Page </a:t>
            </a:r>
            <a:fld id="{1DF3781C-7E86-004C-AEC8-32B2ED701D7B}" type="slidenum">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32</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044B0656-C30F-5E40-A854-1D147CA1EE5A}"/>
              </a:ext>
            </a:extLst>
          </p:cNvPr>
          <p:cNvSpPr>
            <a:spLocks noGrp="1"/>
          </p:cNvSpPr>
          <p:nvPr>
            <p:ph idx="1"/>
          </p:nvPr>
        </p:nvSpPr>
        <p:spPr>
          <a:xfrm>
            <a:off x="685800" y="3789040"/>
            <a:ext cx="7772400" cy="1837060"/>
          </a:xfrm>
        </p:spPr>
        <p:txBody>
          <a:bodyPr/>
          <a:lstStyle/>
          <a:p>
            <a:pPr marL="0" indent="0" algn="ctr">
              <a:buNone/>
            </a:pPr>
            <a:r>
              <a:rPr lang="en-US" sz="1800" dirty="0"/>
              <a:t>This publication was made possible through the support of a grant from Templeton World Charity Foundation, Inc. The opinions expressed in this publication are those of the authors and do not necessarily reflect the views of Templeton World Charity Foundation, Inc.</a:t>
            </a:r>
          </a:p>
        </p:txBody>
      </p:sp>
      <p:pic>
        <p:nvPicPr>
          <p:cNvPr id="4" name="Picture 3" descr="A picture containing drawing&#10;&#10;Description automatically generated">
            <a:extLst>
              <a:ext uri="{FF2B5EF4-FFF2-40B4-BE49-F238E27FC236}">
                <a16:creationId xmlns:a16="http://schemas.microsoft.com/office/drawing/2014/main" id="{2B683215-8AB9-A745-90FE-86DEC9C12F6B}"/>
              </a:ext>
            </a:extLst>
          </p:cNvPr>
          <p:cNvPicPr>
            <a:picLocks noChangeAspect="1"/>
          </p:cNvPicPr>
          <p:nvPr/>
        </p:nvPicPr>
        <p:blipFill>
          <a:blip r:embed="rId2"/>
          <a:stretch>
            <a:fillRect/>
          </a:stretch>
        </p:blipFill>
        <p:spPr>
          <a:xfrm>
            <a:off x="2631564" y="1251252"/>
            <a:ext cx="3880871" cy="2021721"/>
          </a:xfrm>
          <a:prstGeom prst="rect">
            <a:avLst/>
          </a:prstGeom>
        </p:spPr>
      </p:pic>
    </p:spTree>
    <p:extLst>
      <p:ext uri="{BB962C8B-B14F-4D97-AF65-F5344CB8AC3E}">
        <p14:creationId xmlns:p14="http://schemas.microsoft.com/office/powerpoint/2010/main" val="279067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dirty="0"/>
              <a:t>The origin of the word ‘miracle’</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916832"/>
            <a:ext cx="7772400" cy="3312368"/>
          </a:xfrm>
        </p:spPr>
        <p:txBody>
          <a:bodyPr/>
          <a:lstStyle/>
          <a:p>
            <a:pPr>
              <a:lnSpc>
                <a:spcPct val="100000"/>
              </a:lnSpc>
              <a:spcBef>
                <a:spcPts val="0"/>
              </a:spcBef>
              <a:spcAft>
                <a:spcPts val="1200"/>
              </a:spcAft>
            </a:pPr>
            <a:r>
              <a:rPr lang="en-US" altLang="en-US" dirty="0">
                <a:cs typeface="Arial" panose="020B0604020202020204" pitchFamily="34" charset="0"/>
              </a:rPr>
              <a:t>The root of the term ‘miracle’ in classical Latin is </a:t>
            </a:r>
            <a:r>
              <a:rPr lang="en-US" altLang="en-US" i="1" dirty="0" err="1">
                <a:cs typeface="Arial" panose="020B0604020202020204" pitchFamily="34" charset="0"/>
              </a:rPr>
              <a:t>miraculum</a:t>
            </a:r>
            <a:r>
              <a:rPr lang="en-US" altLang="en-US" i="1" dirty="0">
                <a:cs typeface="Arial" panose="020B0604020202020204" pitchFamily="34" charset="0"/>
              </a:rPr>
              <a:t>,</a:t>
            </a:r>
            <a:r>
              <a:rPr lang="en-US" altLang="en-US" dirty="0">
                <a:cs typeface="Arial" panose="020B0604020202020204" pitchFamily="34" charset="0"/>
              </a:rPr>
              <a:t> meaning “</a:t>
            </a:r>
            <a:r>
              <a:rPr lang="en-US" altLang="en-US" b="1" dirty="0">
                <a:cs typeface="Arial" panose="020B0604020202020204" pitchFamily="34" charset="0"/>
              </a:rPr>
              <a:t>an object of wonder</a:t>
            </a:r>
            <a:r>
              <a:rPr lang="en-US" altLang="en-US" dirty="0">
                <a:cs typeface="Arial" panose="020B0604020202020204" pitchFamily="34" charset="0"/>
              </a:rPr>
              <a:t>.”</a:t>
            </a:r>
          </a:p>
          <a:p>
            <a:pPr>
              <a:lnSpc>
                <a:spcPct val="100000"/>
              </a:lnSpc>
              <a:spcBef>
                <a:spcPts val="0"/>
              </a:spcBef>
              <a:spcAft>
                <a:spcPts val="1200"/>
              </a:spcAft>
            </a:pPr>
            <a:r>
              <a:rPr lang="en-US" altLang="en-US" dirty="0">
                <a:cs typeface="Arial" panose="020B0604020202020204" pitchFamily="34" charset="0"/>
              </a:rPr>
              <a:t>Events that are classified as miracles also tend to be objects of wonder, but not all objects of wonder are miracles. </a:t>
            </a:r>
          </a:p>
          <a:p>
            <a:pPr>
              <a:lnSpc>
                <a:spcPct val="100000"/>
              </a:lnSpc>
              <a:spcBef>
                <a:spcPts val="0"/>
              </a:spcBef>
              <a:spcAft>
                <a:spcPts val="1200"/>
              </a:spcAft>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8/13/20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4</a:t>
            </a:fld>
            <a:endParaRPr lang="en-US" altLang="en-US" sz="900">
              <a:solidFill>
                <a:srgbClr val="002147"/>
              </a:solidFill>
            </a:endParaRPr>
          </a:p>
        </p:txBody>
      </p:sp>
      <p:sp>
        <p:nvSpPr>
          <p:cNvPr id="30727" name="Footer Placeholder 4">
            <a:extLst>
              <a:ext uri="{FF2B5EF4-FFF2-40B4-BE49-F238E27FC236}">
                <a16:creationId xmlns:a16="http://schemas.microsoft.com/office/drawing/2014/main" id="{6600808F-A473-B14F-BA63-CFBD16BC81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15698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a:t>What is a ‘miracle’ (I)?</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908050"/>
            <a:ext cx="7772400" cy="1106488"/>
          </a:xfrm>
        </p:spPr>
        <p:txBody>
          <a:bodyPr/>
          <a:lstStyle/>
          <a:p>
            <a:pPr>
              <a:lnSpc>
                <a:spcPct val="100000"/>
              </a:lnSpc>
              <a:spcBef>
                <a:spcPts val="600"/>
              </a:spcBef>
            </a:pPr>
            <a:r>
              <a:rPr lang="en-US" altLang="en-US" dirty="0">
                <a:cs typeface="Arial" panose="020B0604020202020204" pitchFamily="34" charset="0"/>
              </a:rPr>
              <a:t>St Thomas Aquinas defined a miracle as follows:</a:t>
            </a: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8/13/20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5</a:t>
            </a:fld>
            <a:endParaRPr lang="en-US" altLang="en-US" sz="900">
              <a:solidFill>
                <a:srgbClr val="002147"/>
              </a:solidFill>
            </a:endParaRPr>
          </a:p>
        </p:txBody>
      </p:sp>
      <p:sp>
        <p:nvSpPr>
          <p:cNvPr id="38918" name="Text Box 4">
            <a:extLst>
              <a:ext uri="{FF2B5EF4-FFF2-40B4-BE49-F238E27FC236}">
                <a16:creationId xmlns:a16="http://schemas.microsoft.com/office/drawing/2014/main" id="{B9F9BCFC-07F4-2849-A3A4-2D74A1EB472C}"/>
              </a:ext>
            </a:extLst>
          </p:cNvPr>
          <p:cNvSpPr txBox="1">
            <a:spLocks noChangeArrowheads="1"/>
          </p:cNvSpPr>
          <p:nvPr/>
        </p:nvSpPr>
        <p:spPr bwMode="auto">
          <a:xfrm>
            <a:off x="971550" y="1381124"/>
            <a:ext cx="7704138" cy="4208115"/>
          </a:xfrm>
          <a:prstGeom prst="rect">
            <a:avLst/>
          </a:prstGeom>
          <a:noFill/>
          <a:ln w="9525">
            <a:solidFill>
              <a:srgbClr val="002147"/>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20000"/>
              </a:lnSpc>
              <a:spcAft>
                <a:spcPts val="600"/>
              </a:spcAft>
              <a:defRPr/>
            </a:pPr>
            <a:r>
              <a:rPr lang="en-GB" altLang="en-US" sz="1800" dirty="0">
                <a:latin typeface="+mj-lt"/>
                <a:cs typeface="Times New Roman" pitchFamily="18" charset="0"/>
              </a:rPr>
              <a:t>“</a:t>
            </a:r>
            <a:r>
              <a:rPr lang="en-GB" altLang="en-US" sz="1800" b="1" dirty="0">
                <a:latin typeface="+mj-lt"/>
                <a:cs typeface="Times New Roman" pitchFamily="18" charset="0"/>
              </a:rPr>
              <a:t>Things that are at times divinely accomplished, apart from the generally established order in things, are customarily called miracles </a:t>
            </a:r>
            <a:r>
              <a:rPr lang="en-GB" altLang="en-US" sz="1800" dirty="0">
                <a:latin typeface="+mj-lt"/>
                <a:cs typeface="Times New Roman" pitchFamily="18" charset="0"/>
              </a:rPr>
              <a:t>(</a:t>
            </a:r>
            <a:r>
              <a:rPr lang="en-GB" sz="1800" i="1" dirty="0" err="1">
                <a:latin typeface="+mj-lt"/>
              </a:rPr>
              <a:t>miracula</a:t>
            </a:r>
            <a:r>
              <a:rPr lang="en-GB" sz="1800" dirty="0">
                <a:latin typeface="+mj-lt"/>
              </a:rPr>
              <a:t>)</a:t>
            </a:r>
            <a:r>
              <a:rPr lang="en-GB" altLang="en-US" sz="1800" dirty="0">
                <a:latin typeface="+mj-lt"/>
                <a:cs typeface="Times New Roman" pitchFamily="18" charset="0"/>
              </a:rPr>
              <a:t>; for we admire with some astonishment a certain event when we observe the effect but do not know its cause. And since one and the same cause is at times known to some people and unknown to others, the result is that of several who see an effect at the same time, some are moved to admiring astonishment, while others are not. For instance, the astronomer is not astonished when he sees an eclipse of the sun, for he knows its cause, but the person who is ignorant of this science must be amazed, for he ignores the cause. And so, a certain event is wondrous to one person, but not so to another ...</a:t>
            </a:r>
            <a:r>
              <a:rPr lang="en-US" altLang="en-US" sz="1800" dirty="0">
                <a:latin typeface="+mj-lt"/>
                <a:cs typeface="Times New Roman" pitchFamily="18" charset="0"/>
              </a:rPr>
              <a:t>”</a:t>
            </a:r>
          </a:p>
          <a:p>
            <a:pPr algn="r">
              <a:defRPr/>
            </a:pPr>
            <a:r>
              <a:rPr lang="en-GB" altLang="en-US" sz="1200" dirty="0">
                <a:latin typeface="+mj-lt"/>
              </a:rPr>
              <a:t>Aquinas, </a:t>
            </a:r>
            <a:r>
              <a:rPr lang="en-GB" altLang="en-US" sz="1200" i="1" dirty="0">
                <a:latin typeface="+mj-lt"/>
              </a:rPr>
              <a:t>Summa Contra Gentiles </a:t>
            </a:r>
            <a:r>
              <a:rPr lang="en-US" altLang="en-US" sz="1200" dirty="0">
                <a:latin typeface="+mj-lt"/>
                <a:cs typeface="Times New Roman" pitchFamily="18" charset="0"/>
              </a:rPr>
              <a:t>3.101, trans. V. J. Bourke</a:t>
            </a:r>
          </a:p>
        </p:txBody>
      </p:sp>
      <p:sp>
        <p:nvSpPr>
          <p:cNvPr id="8" name="Footer Placeholder 4">
            <a:extLst>
              <a:ext uri="{FF2B5EF4-FFF2-40B4-BE49-F238E27FC236}">
                <a16:creationId xmlns:a16="http://schemas.microsoft.com/office/drawing/2014/main" id="{53D881DF-7659-CF4E-9901-7A98B8B51530}"/>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330684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a:t>What is a ‘miracle’ (I)?</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908050"/>
            <a:ext cx="7772400" cy="1106488"/>
          </a:xfrm>
        </p:spPr>
        <p:txBody>
          <a:bodyPr/>
          <a:lstStyle/>
          <a:p>
            <a:pPr>
              <a:lnSpc>
                <a:spcPct val="100000"/>
              </a:lnSpc>
              <a:spcBef>
                <a:spcPts val="600"/>
              </a:spcBef>
            </a:pPr>
            <a:r>
              <a:rPr lang="en-US" altLang="en-US" dirty="0">
                <a:cs typeface="Arial" panose="020B0604020202020204" pitchFamily="34" charset="0"/>
              </a:rPr>
              <a:t>St Thomas Aquinas defined a miracle as follows:</a:t>
            </a: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8/13/20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6</a:t>
            </a:fld>
            <a:endParaRPr lang="en-US" altLang="en-US" sz="900">
              <a:solidFill>
                <a:srgbClr val="002147"/>
              </a:solidFill>
            </a:endParaRPr>
          </a:p>
        </p:txBody>
      </p:sp>
      <p:sp>
        <p:nvSpPr>
          <p:cNvPr id="38918" name="Text Box 4">
            <a:extLst>
              <a:ext uri="{FF2B5EF4-FFF2-40B4-BE49-F238E27FC236}">
                <a16:creationId xmlns:a16="http://schemas.microsoft.com/office/drawing/2014/main" id="{B9F9BCFC-07F4-2849-A3A4-2D74A1EB472C}"/>
              </a:ext>
            </a:extLst>
          </p:cNvPr>
          <p:cNvSpPr txBox="1">
            <a:spLocks noChangeArrowheads="1"/>
          </p:cNvSpPr>
          <p:nvPr/>
        </p:nvSpPr>
        <p:spPr bwMode="auto">
          <a:xfrm>
            <a:off x="971550" y="1381124"/>
            <a:ext cx="7704138" cy="4208115"/>
          </a:xfrm>
          <a:prstGeom prst="rect">
            <a:avLst/>
          </a:prstGeom>
          <a:noFill/>
          <a:ln w="9525">
            <a:solidFill>
              <a:srgbClr val="002147"/>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20000"/>
              </a:lnSpc>
              <a:spcAft>
                <a:spcPts val="600"/>
              </a:spcAft>
              <a:defRPr/>
            </a:pPr>
            <a:r>
              <a:rPr lang="en-GB" altLang="en-US" sz="1800" dirty="0">
                <a:latin typeface="+mj-lt"/>
                <a:cs typeface="Times New Roman" pitchFamily="18" charset="0"/>
              </a:rPr>
              <a:t>“… So, a thing that has a completely hidden cause is wondrous in an unqualified way, and this the name, miracle, suggests; namely, what is of itself filled with admirable wonder, not simply in relation to one person or another. Now, absolutely speaking, the cause hidden from every man is God. In fact, we proved above that no man in the present state of life can grasp His essence intellectually. Therefore, those things must properly be called miraculous which are done by divine power apart from the order generally followed in things ...</a:t>
            </a:r>
            <a:r>
              <a:rPr lang="en-US" altLang="en-US" sz="1800" dirty="0">
                <a:latin typeface="+mj-lt"/>
                <a:cs typeface="Times New Roman" pitchFamily="18" charset="0"/>
              </a:rPr>
              <a:t>”</a:t>
            </a:r>
          </a:p>
          <a:p>
            <a:pPr algn="r">
              <a:defRPr/>
            </a:pPr>
            <a:r>
              <a:rPr lang="en-GB" altLang="en-US" sz="1200" dirty="0">
                <a:latin typeface="+mj-lt"/>
              </a:rPr>
              <a:t>Aquinas, </a:t>
            </a:r>
            <a:r>
              <a:rPr lang="en-GB" altLang="en-US" sz="1200" i="1" dirty="0">
                <a:latin typeface="+mj-lt"/>
              </a:rPr>
              <a:t>Summa Contra Gentiles </a:t>
            </a:r>
            <a:r>
              <a:rPr lang="en-US" altLang="en-US" sz="1200" dirty="0">
                <a:latin typeface="+mj-lt"/>
                <a:cs typeface="Times New Roman" pitchFamily="18" charset="0"/>
              </a:rPr>
              <a:t>3.101, trans. V. J. Bourke</a:t>
            </a:r>
          </a:p>
        </p:txBody>
      </p:sp>
      <p:sp>
        <p:nvSpPr>
          <p:cNvPr id="8" name="Footer Placeholder 4">
            <a:extLst>
              <a:ext uri="{FF2B5EF4-FFF2-40B4-BE49-F238E27FC236}">
                <a16:creationId xmlns:a16="http://schemas.microsoft.com/office/drawing/2014/main" id="{7435F829-FD1E-884A-89C8-D2FDACE7F6B8}"/>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60812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836BF12-7C02-574D-B15B-AFE9F2E54103}"/>
              </a:ext>
            </a:extLst>
          </p:cNvPr>
          <p:cNvSpPr>
            <a:spLocks noGrp="1"/>
          </p:cNvSpPr>
          <p:nvPr>
            <p:ph type="title"/>
          </p:nvPr>
        </p:nvSpPr>
        <p:spPr/>
        <p:txBody>
          <a:bodyPr/>
          <a:lstStyle/>
          <a:p>
            <a:r>
              <a:rPr lang="en-GB" altLang="en-US"/>
              <a:t>What is a ‘miracle’ (I)?</a:t>
            </a:r>
          </a:p>
        </p:txBody>
      </p:sp>
      <p:sp>
        <p:nvSpPr>
          <p:cNvPr id="30723" name="Content Placeholder 2">
            <a:extLst>
              <a:ext uri="{FF2B5EF4-FFF2-40B4-BE49-F238E27FC236}">
                <a16:creationId xmlns:a16="http://schemas.microsoft.com/office/drawing/2014/main" id="{77F6E7EB-4D0C-9B4F-8D57-130C8C616BAC}"/>
              </a:ext>
            </a:extLst>
          </p:cNvPr>
          <p:cNvSpPr>
            <a:spLocks noGrp="1"/>
          </p:cNvSpPr>
          <p:nvPr>
            <p:ph idx="1"/>
          </p:nvPr>
        </p:nvSpPr>
        <p:spPr>
          <a:xfrm>
            <a:off x="685800" y="1124744"/>
            <a:ext cx="7772400" cy="4392488"/>
          </a:xfrm>
        </p:spPr>
        <p:txBody>
          <a:bodyPr/>
          <a:lstStyle/>
          <a:p>
            <a:pPr>
              <a:lnSpc>
                <a:spcPct val="100000"/>
              </a:lnSpc>
              <a:spcBef>
                <a:spcPts val="600"/>
              </a:spcBef>
              <a:spcAft>
                <a:spcPts val="600"/>
              </a:spcAft>
            </a:pPr>
            <a:r>
              <a:rPr lang="en-US" altLang="en-US" dirty="0">
                <a:cs typeface="Arial" panose="020B0604020202020204" pitchFamily="34" charset="0"/>
              </a:rPr>
              <a:t>St Thomas Aquinas’s definition is technically precise, but it is not always easy to identify the correct causes of events, let alone to exclude all possible natural causes.</a:t>
            </a:r>
          </a:p>
          <a:p>
            <a:pPr>
              <a:lnSpc>
                <a:spcPct val="100000"/>
              </a:lnSpc>
              <a:spcBef>
                <a:spcPts val="600"/>
              </a:spcBef>
              <a:spcAft>
                <a:spcPts val="600"/>
              </a:spcAft>
            </a:pPr>
            <a:r>
              <a:rPr lang="en-US" altLang="en-US" dirty="0">
                <a:cs typeface="Arial" panose="020B0604020202020204" pitchFamily="34" charset="0"/>
              </a:rPr>
              <a:t>Given also that we prefer to restrict ‘miracles’ to </a:t>
            </a:r>
            <a:r>
              <a:rPr lang="en-US" altLang="en-US" i="1" dirty="0">
                <a:cs typeface="Arial" panose="020B0604020202020204" pitchFamily="34" charset="0"/>
              </a:rPr>
              <a:t>dramatic</a:t>
            </a:r>
            <a:r>
              <a:rPr lang="en-US" altLang="en-US" dirty="0">
                <a:cs typeface="Arial" panose="020B0604020202020204" pitchFamily="34" charset="0"/>
              </a:rPr>
              <a:t> events that provoke wonder, exceeding the productive power of nature, a version of Aquinas’s definition that is slightly less precise but easier to use is:</a:t>
            </a:r>
            <a:br>
              <a:rPr lang="en-US" altLang="en-US" dirty="0">
                <a:cs typeface="Arial" panose="020B0604020202020204" pitchFamily="34" charset="0"/>
              </a:rPr>
            </a:br>
            <a:br>
              <a:rPr lang="en-US" altLang="en-US" dirty="0">
                <a:cs typeface="Arial" panose="020B0604020202020204" pitchFamily="34" charset="0"/>
              </a:rPr>
            </a:br>
            <a:r>
              <a:rPr lang="en-GB" b="1" dirty="0"/>
              <a:t>an event that exceeds the productive power of nature</a:t>
            </a:r>
            <a:br>
              <a:rPr lang="en-GB" b="1" dirty="0"/>
            </a:br>
            <a:r>
              <a:rPr lang="en-GB" dirty="0"/>
              <a:t> </a:t>
            </a:r>
          </a:p>
          <a:p>
            <a:pPr>
              <a:lnSpc>
                <a:spcPct val="100000"/>
              </a:lnSpc>
              <a:spcBef>
                <a:spcPts val="600"/>
              </a:spcBef>
              <a:spcAft>
                <a:spcPts val="600"/>
              </a:spcAft>
            </a:pPr>
            <a:r>
              <a:rPr lang="en-GB" altLang="en-US" dirty="0">
                <a:cs typeface="Arial" panose="020B0604020202020204" pitchFamily="34" charset="0"/>
              </a:rPr>
              <a:t>By excluding all possible natural causation, the cause of a miracle is normally attributed directly to God.</a:t>
            </a:r>
            <a:endParaRPr lang="en-US" altLang="en-US" dirty="0">
              <a:cs typeface="Arial" panose="020B0604020202020204" pitchFamily="34" charset="0"/>
            </a:endParaRPr>
          </a:p>
          <a:p>
            <a:pPr>
              <a:lnSpc>
                <a:spcPct val="100000"/>
              </a:lnSpc>
              <a:spcBef>
                <a:spcPts val="600"/>
              </a:spcBef>
            </a:pPr>
            <a:endParaRPr lang="en-GB" altLang="en-US" dirty="0"/>
          </a:p>
        </p:txBody>
      </p:sp>
      <p:sp>
        <p:nvSpPr>
          <p:cNvPr id="30724" name="Date Placeholder 3">
            <a:extLst>
              <a:ext uri="{FF2B5EF4-FFF2-40B4-BE49-F238E27FC236}">
                <a16:creationId xmlns:a16="http://schemas.microsoft.com/office/drawing/2014/main" id="{1BF923B4-602A-FA43-913D-1FBE534EB0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457FA2-8819-8147-BF3D-37639B31804B}" type="datetime1">
              <a:rPr lang="en-US" altLang="en-US" sz="900" smtClean="0">
                <a:solidFill>
                  <a:srgbClr val="002147"/>
                </a:solidFill>
              </a:rPr>
              <a:pPr/>
              <a:t>8/13/20</a:t>
            </a:fld>
            <a:endParaRPr lang="en-US" altLang="en-US" sz="900">
              <a:solidFill>
                <a:srgbClr val="002147"/>
              </a:solidFill>
            </a:endParaRPr>
          </a:p>
        </p:txBody>
      </p:sp>
      <p:sp>
        <p:nvSpPr>
          <p:cNvPr id="30725" name="Slide Number Placeholder 5">
            <a:extLst>
              <a:ext uri="{FF2B5EF4-FFF2-40B4-BE49-F238E27FC236}">
                <a16:creationId xmlns:a16="http://schemas.microsoft.com/office/drawing/2014/main" id="{1FD55A60-0852-E941-8263-0E1E09204A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5C20F90C-6477-4643-952F-BD5109A2D457}" type="slidenum">
              <a:rPr lang="en-US" altLang="en-US" sz="900">
                <a:solidFill>
                  <a:srgbClr val="002147"/>
                </a:solidFill>
              </a:rPr>
              <a:pPr/>
              <a:t>7</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A6246FE5-EE78-6A41-8BFC-81BD24E6EEED}"/>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41021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CD22FAD-82D1-3D46-BC9E-AAFE58FB5324}"/>
              </a:ext>
            </a:extLst>
          </p:cNvPr>
          <p:cNvSpPr>
            <a:spLocks noGrp="1"/>
          </p:cNvSpPr>
          <p:nvPr>
            <p:ph type="title"/>
          </p:nvPr>
        </p:nvSpPr>
        <p:spPr/>
        <p:txBody>
          <a:bodyPr/>
          <a:lstStyle/>
          <a:p>
            <a:r>
              <a:rPr lang="en-GB" altLang="en-US" dirty="0"/>
              <a:t>Aquinas: categories of miracles</a:t>
            </a:r>
          </a:p>
        </p:txBody>
      </p:sp>
      <p:sp>
        <p:nvSpPr>
          <p:cNvPr id="32771" name="Content Placeholder 1">
            <a:extLst>
              <a:ext uri="{FF2B5EF4-FFF2-40B4-BE49-F238E27FC236}">
                <a16:creationId xmlns:a16="http://schemas.microsoft.com/office/drawing/2014/main" id="{85D271FF-7861-8D4F-986A-EEF9005D5C5E}"/>
              </a:ext>
            </a:extLst>
          </p:cNvPr>
          <p:cNvSpPr>
            <a:spLocks noGrp="1"/>
          </p:cNvSpPr>
          <p:nvPr>
            <p:ph idx="1"/>
          </p:nvPr>
        </p:nvSpPr>
        <p:spPr>
          <a:xfrm>
            <a:off x="685800" y="1196975"/>
            <a:ext cx="7772400" cy="4392613"/>
          </a:xfrm>
        </p:spPr>
        <p:txBody>
          <a:bodyPr/>
          <a:lstStyle/>
          <a:p>
            <a:pPr>
              <a:spcAft>
                <a:spcPts val="1200"/>
              </a:spcAft>
            </a:pPr>
            <a:r>
              <a:rPr lang="en-GB" altLang="en-US" dirty="0"/>
              <a:t>The highest category of the miraculous are events in which something is done by God that nature never could do. The more these things are removed from the capacity of nature, the </a:t>
            </a:r>
            <a:r>
              <a:rPr lang="en-GB" altLang="en-US" dirty="0">
                <a:cs typeface="Arial" panose="020B0604020202020204" pitchFamily="34" charset="0"/>
              </a:rPr>
              <a:t>greater</a:t>
            </a:r>
            <a:r>
              <a:rPr lang="en-GB" altLang="en-US" dirty="0"/>
              <a:t> the miracle is, “</a:t>
            </a:r>
            <a:r>
              <a:rPr lang="en-GB" altLang="en-US" i="1" dirty="0"/>
              <a:t>Thus, it is more miraculous for the sun to reverse its course than for the sea to be divided</a:t>
            </a:r>
            <a:r>
              <a:rPr lang="en-GB" altLang="en-US" dirty="0"/>
              <a:t>.”</a:t>
            </a:r>
          </a:p>
          <a:p>
            <a:pPr>
              <a:spcAft>
                <a:spcPts val="1200"/>
              </a:spcAft>
            </a:pPr>
            <a:r>
              <a:rPr lang="en-GB" altLang="en-US" dirty="0"/>
              <a:t>The second degree among miracles is held by those events in which God does something which nature can do, but not in this order, e.g. for an animal to live </a:t>
            </a:r>
            <a:r>
              <a:rPr lang="en-GB" altLang="en-US" i="1" dirty="0"/>
              <a:t>after</a:t>
            </a:r>
            <a:r>
              <a:rPr lang="en-GB" altLang="en-US" dirty="0"/>
              <a:t> death, to see </a:t>
            </a:r>
            <a:r>
              <a:rPr lang="en-GB" altLang="en-US" i="1" dirty="0"/>
              <a:t>after</a:t>
            </a:r>
            <a:r>
              <a:rPr lang="en-GB" altLang="en-US" dirty="0"/>
              <a:t> becoming blind, to walk </a:t>
            </a:r>
            <a:r>
              <a:rPr lang="en-GB" altLang="en-US" i="1" dirty="0"/>
              <a:t>after</a:t>
            </a:r>
            <a:r>
              <a:rPr lang="en-GB" altLang="en-US" dirty="0"/>
              <a:t> paralysis of the limbs.</a:t>
            </a:r>
          </a:p>
          <a:p>
            <a:pPr>
              <a:spcAft>
                <a:spcPts val="1200"/>
              </a:spcAft>
            </a:pPr>
            <a:r>
              <a:rPr lang="en-GB" altLang="en-US" dirty="0"/>
              <a:t>The third degree of miracles occurs when God does what is usually done by the working of nature, but without the operation of the principles of nature. For example, a person may be cured by divine power from a fever which could be cured naturally.</a:t>
            </a:r>
          </a:p>
          <a:p>
            <a:pPr>
              <a:spcAft>
                <a:spcPts val="1200"/>
              </a:spcAft>
            </a:pPr>
            <a:endParaRPr lang="en-GB" altLang="en-US" dirty="0"/>
          </a:p>
          <a:p>
            <a:pPr>
              <a:spcAft>
                <a:spcPts val="1200"/>
              </a:spcAft>
            </a:pPr>
            <a:endParaRPr lang="en-GB" altLang="en-US" dirty="0"/>
          </a:p>
        </p:txBody>
      </p:sp>
      <p:sp>
        <p:nvSpPr>
          <p:cNvPr id="32772" name="Date Placeholder 3">
            <a:extLst>
              <a:ext uri="{FF2B5EF4-FFF2-40B4-BE49-F238E27FC236}">
                <a16:creationId xmlns:a16="http://schemas.microsoft.com/office/drawing/2014/main" id="{330532DF-934D-8948-86DE-10805F535D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CF5F85-06DC-AC4F-8356-C0FBF41771CE}" type="datetime1">
              <a:rPr lang="en-US" altLang="en-US" sz="900" smtClean="0">
                <a:solidFill>
                  <a:srgbClr val="002147"/>
                </a:solidFill>
              </a:rPr>
              <a:pPr/>
              <a:t>8/13/20</a:t>
            </a:fld>
            <a:endParaRPr lang="en-US" altLang="en-US" sz="900">
              <a:solidFill>
                <a:srgbClr val="002147"/>
              </a:solidFill>
            </a:endParaRPr>
          </a:p>
        </p:txBody>
      </p:sp>
      <p:sp>
        <p:nvSpPr>
          <p:cNvPr id="6" name="Footer Placeholder 4">
            <a:extLst>
              <a:ext uri="{FF2B5EF4-FFF2-40B4-BE49-F238E27FC236}">
                <a16:creationId xmlns:a16="http://schemas.microsoft.com/office/drawing/2014/main" id="{64F23D31-F67A-494D-8B40-30C31F754F53}"/>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414177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EF52FE2-12DF-044F-AE87-686A63CDEB44}"/>
              </a:ext>
            </a:extLst>
          </p:cNvPr>
          <p:cNvSpPr>
            <a:spLocks noGrp="1"/>
          </p:cNvSpPr>
          <p:nvPr>
            <p:ph type="title"/>
          </p:nvPr>
        </p:nvSpPr>
        <p:spPr/>
        <p:txBody>
          <a:bodyPr/>
          <a:lstStyle/>
          <a:p>
            <a:r>
              <a:rPr lang="en-GB" altLang="en-US" dirty="0"/>
              <a:t>A stable background</a:t>
            </a:r>
          </a:p>
        </p:txBody>
      </p:sp>
      <p:sp>
        <p:nvSpPr>
          <p:cNvPr id="33795" name="Content Placeholder 1">
            <a:extLst>
              <a:ext uri="{FF2B5EF4-FFF2-40B4-BE49-F238E27FC236}">
                <a16:creationId xmlns:a16="http://schemas.microsoft.com/office/drawing/2014/main" id="{91685104-2FA7-D64E-826A-E040A5AD3459}"/>
              </a:ext>
            </a:extLst>
          </p:cNvPr>
          <p:cNvSpPr>
            <a:spLocks noGrp="1"/>
          </p:cNvSpPr>
          <p:nvPr>
            <p:ph idx="1"/>
          </p:nvPr>
        </p:nvSpPr>
        <p:spPr>
          <a:xfrm>
            <a:off x="685800" y="1196975"/>
            <a:ext cx="7772400" cy="863600"/>
          </a:xfrm>
        </p:spPr>
        <p:txBody>
          <a:bodyPr/>
          <a:lstStyle/>
          <a:p>
            <a:r>
              <a:rPr lang="en-GB" altLang="en-US"/>
              <a:t>As Aquinas’s classifications suggests, a miracle is an event that exceeds the productive power of nature. This productive power of nature is the </a:t>
            </a:r>
            <a:r>
              <a:rPr lang="en-GB" altLang="en-US" b="1"/>
              <a:t>stable background</a:t>
            </a:r>
            <a:r>
              <a:rPr lang="en-GB" altLang="en-US"/>
              <a:t> against which what is ‘miraculous’ and hence not of nature can be contrasted. </a:t>
            </a:r>
          </a:p>
        </p:txBody>
      </p:sp>
      <p:sp>
        <p:nvSpPr>
          <p:cNvPr id="7" name="Text Box 4">
            <a:extLst>
              <a:ext uri="{FF2B5EF4-FFF2-40B4-BE49-F238E27FC236}">
                <a16:creationId xmlns:a16="http://schemas.microsoft.com/office/drawing/2014/main" id="{7ACAFC93-D498-D34F-A6A1-F0D805391D4B}"/>
              </a:ext>
            </a:extLst>
          </p:cNvPr>
          <p:cNvSpPr txBox="1">
            <a:spLocks noChangeArrowheads="1"/>
          </p:cNvSpPr>
          <p:nvPr/>
        </p:nvSpPr>
        <p:spPr bwMode="auto">
          <a:xfrm>
            <a:off x="971550" y="2565400"/>
            <a:ext cx="7345363" cy="1871663"/>
          </a:xfrm>
          <a:prstGeom prst="rect">
            <a:avLst/>
          </a:prstGeom>
          <a:noFill/>
          <a:ln w="9525">
            <a:solidFill>
              <a:srgbClr val="002147"/>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600"/>
              </a:spcAft>
              <a:defRPr/>
            </a:pPr>
            <a:r>
              <a:rPr lang="en-GB" altLang="en-US" sz="1800" dirty="0">
                <a:latin typeface="+mj-lt"/>
                <a:cs typeface="Times New Roman" pitchFamily="18" charset="0"/>
              </a:rPr>
              <a:t>“… </a:t>
            </a:r>
            <a:r>
              <a:rPr lang="en-GB" sz="1800" b="1" dirty="0"/>
              <a:t>An experienced uniformity in the course of nature hath been always thought necessary to the belief and use of miracles</a:t>
            </a:r>
            <a:r>
              <a:rPr lang="en-GB" sz="1800" dirty="0"/>
              <a:t>. These are indeed relative ideas. There must be an ordinary regular course of nature, before there can be any thing extraordinary. A river must flow, before its stream can be interrupted...</a:t>
            </a:r>
            <a:r>
              <a:rPr lang="en-US" altLang="en-US" sz="1800" dirty="0">
                <a:latin typeface="+mj-lt"/>
                <a:cs typeface="Times New Roman" pitchFamily="18" charset="0"/>
              </a:rPr>
              <a:t>”</a:t>
            </a:r>
          </a:p>
          <a:p>
            <a:pPr algn="r">
              <a:defRPr/>
            </a:pPr>
            <a:r>
              <a:rPr lang="en-GB" altLang="en-US" sz="1200" dirty="0">
                <a:latin typeface="+mj-lt"/>
              </a:rPr>
              <a:t>William Adams (1767: 15) </a:t>
            </a:r>
            <a:endParaRPr lang="en-US" altLang="en-US" sz="1200" dirty="0">
              <a:latin typeface="+mj-lt"/>
              <a:cs typeface="Times New Roman" pitchFamily="18" charset="0"/>
            </a:endParaRPr>
          </a:p>
        </p:txBody>
      </p:sp>
      <p:sp>
        <p:nvSpPr>
          <p:cNvPr id="8" name="Content Placeholder 1">
            <a:extLst>
              <a:ext uri="{FF2B5EF4-FFF2-40B4-BE49-F238E27FC236}">
                <a16:creationId xmlns:a16="http://schemas.microsoft.com/office/drawing/2014/main" id="{5A537550-EFE8-F142-B4B7-2481760D1177}"/>
              </a:ext>
            </a:extLst>
          </p:cNvPr>
          <p:cNvSpPr txBox="1">
            <a:spLocks/>
          </p:cNvSpPr>
          <p:nvPr/>
        </p:nvSpPr>
        <p:spPr bwMode="auto">
          <a:xfrm>
            <a:off x="684213" y="4652963"/>
            <a:ext cx="7772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a:lstStyle>
          <a:p>
            <a:pPr>
              <a:defRPr/>
            </a:pPr>
            <a:r>
              <a:rPr lang="en-GB" dirty="0"/>
              <a:t>Hence </a:t>
            </a:r>
            <a:r>
              <a:rPr lang="en-GB" kern="0" dirty="0"/>
              <a:t>recognition of a miracle implies a </a:t>
            </a:r>
            <a:r>
              <a:rPr lang="en-GB" b="1" kern="0" dirty="0"/>
              <a:t>prior recognition of regular, natural order</a:t>
            </a:r>
            <a:r>
              <a:rPr lang="en-GB" kern="0" dirty="0"/>
              <a:t>. If we see the world as a disconnected flow of events, then everything (and nothing) is a ‘miracle’.</a:t>
            </a:r>
          </a:p>
          <a:p>
            <a:pPr>
              <a:defRPr/>
            </a:pPr>
            <a:endParaRPr lang="en-GB" kern="0" dirty="0"/>
          </a:p>
          <a:p>
            <a:pPr>
              <a:spcAft>
                <a:spcPts val="1200"/>
              </a:spcAft>
              <a:defRPr/>
            </a:pPr>
            <a:endParaRPr lang="en-GB" kern="0" dirty="0"/>
          </a:p>
          <a:p>
            <a:pPr>
              <a:spcAft>
                <a:spcPts val="1200"/>
              </a:spcAft>
              <a:defRPr/>
            </a:pPr>
            <a:endParaRPr lang="en-GB" kern="0" dirty="0"/>
          </a:p>
        </p:txBody>
      </p:sp>
      <p:sp>
        <p:nvSpPr>
          <p:cNvPr id="33798" name="Date Placeholder 3">
            <a:extLst>
              <a:ext uri="{FF2B5EF4-FFF2-40B4-BE49-F238E27FC236}">
                <a16:creationId xmlns:a16="http://schemas.microsoft.com/office/drawing/2014/main" id="{AC6E68D2-CB7C-7140-A9D1-7EB02451685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732A0-A7DB-3049-8F53-E37359E166F3}" type="datetime1">
              <a:rPr lang="en-US" altLang="en-US" sz="900" smtClean="0">
                <a:solidFill>
                  <a:srgbClr val="002147"/>
                </a:solidFill>
              </a:rPr>
              <a:pPr/>
              <a:t>8/13/20</a:t>
            </a:fld>
            <a:endParaRPr lang="en-US" altLang="en-US" sz="900">
              <a:solidFill>
                <a:srgbClr val="002147"/>
              </a:solidFill>
            </a:endParaRPr>
          </a:p>
        </p:txBody>
      </p:sp>
      <p:sp>
        <p:nvSpPr>
          <p:cNvPr id="9" name="Footer Placeholder 4">
            <a:extLst>
              <a:ext uri="{FF2B5EF4-FFF2-40B4-BE49-F238E27FC236}">
                <a16:creationId xmlns:a16="http://schemas.microsoft.com/office/drawing/2014/main" id="{41F6A0C5-07C8-5B4C-BCDB-4BD65287E777}"/>
              </a:ext>
            </a:extLst>
          </p:cNvPr>
          <p:cNvSpPr>
            <a:spLocks noGrp="1"/>
          </p:cNvSpPr>
          <p:nvPr>
            <p:ph type="ftr" sz="quarter" idx="11"/>
          </p:nvPr>
        </p:nvSpPr>
        <p:spPr>
          <a:xfrm>
            <a:off x="6228184" y="6096000"/>
            <a:ext cx="1163216"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dirty="0">
                <a:solidFill>
                  <a:srgbClr val="002147"/>
                </a:solidFill>
              </a:rPr>
              <a:t>What is </a:t>
            </a:r>
            <a:br>
              <a:rPr lang="en-US" altLang="en-US" sz="900" dirty="0">
                <a:solidFill>
                  <a:srgbClr val="002147"/>
                </a:solidFill>
              </a:rPr>
            </a:br>
            <a:r>
              <a:rPr lang="en-US" altLang="en-US" sz="900" dirty="0">
                <a:solidFill>
                  <a:srgbClr val="002147"/>
                </a:solidFill>
              </a:rPr>
              <a:t>a miracle?</a:t>
            </a:r>
          </a:p>
        </p:txBody>
      </p:sp>
    </p:spTree>
    <p:extLst>
      <p:ext uri="{BB962C8B-B14F-4D97-AF65-F5344CB8AC3E}">
        <p14:creationId xmlns:p14="http://schemas.microsoft.com/office/powerpoint/2010/main" val="38268206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bg1"/>
            </a:solidFill>
            <a:effectLst/>
            <a:latin typeface="Garamond" panose="02020404030301010803"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2062</TotalTime>
  <Words>3932</Words>
  <Application>Microsoft Macintosh PowerPoint</Application>
  <PresentationFormat>On-screen Show (4:3)</PresentationFormat>
  <Paragraphs>292</Paragraphs>
  <Slides>32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Garamond</vt:lpstr>
      <vt:lpstr>Wingdings</vt:lpstr>
      <vt:lpstr>Blank Presentation</vt:lpstr>
      <vt:lpstr>Default Design</vt:lpstr>
      <vt:lpstr>Miracles</vt:lpstr>
      <vt:lpstr>PowerPoint Presentation</vt:lpstr>
      <vt:lpstr>What is a miracle?</vt:lpstr>
      <vt:lpstr>The origin of the word ‘miracle’</vt:lpstr>
      <vt:lpstr>What is a ‘miracle’ (I)?</vt:lpstr>
      <vt:lpstr>What is a ‘miracle’ (I)?</vt:lpstr>
      <vt:lpstr>What is a ‘miracle’ (I)?</vt:lpstr>
      <vt:lpstr>Aquinas: categories of miracles</vt:lpstr>
      <vt:lpstr>A stable background</vt:lpstr>
      <vt:lpstr>A stable background</vt:lpstr>
      <vt:lpstr>Other definitions of a ‘miracle’</vt:lpstr>
      <vt:lpstr>Theological and religious considerations</vt:lpstr>
      <vt:lpstr>Reports of miracles</vt:lpstr>
      <vt:lpstr>How common are reports of miracles?</vt:lpstr>
      <vt:lpstr>Special cases: the Catholic perspective</vt:lpstr>
      <vt:lpstr>Special cases: Lourdes</vt:lpstr>
      <vt:lpstr>Special cases: physics of the Turin Shroud, the most studied artefact in the world</vt:lpstr>
      <vt:lpstr>Special cases: the ‘Miracle of the Sun’</vt:lpstr>
      <vt:lpstr>Special cases: holy persons or objects</vt:lpstr>
      <vt:lpstr>Objections and responses to miracles</vt:lpstr>
      <vt:lpstr>Can miracles, or even plausible candidates for miracles, happen at all? (I)</vt:lpstr>
      <vt:lpstr>Can miracles, or even plausible candidates for miracles, happen at all? (II)</vt:lpstr>
      <vt:lpstr>Can miracles, or even plausible candidates for miracles, be rationally believed?</vt:lpstr>
      <vt:lpstr>A theological objection to miracles (I)</vt:lpstr>
      <vt:lpstr>A theological objection to miracles (II)</vt:lpstr>
      <vt:lpstr>From miracles to grace? (I)</vt:lpstr>
      <vt:lpstr>From miracles to grace? (II)</vt:lpstr>
      <vt:lpstr>Conclusions</vt:lpstr>
      <vt:lpstr>Concluding remarks</vt:lpstr>
      <vt:lpstr>Further reading and viewing</vt:lpstr>
      <vt:lpstr>PowerPoint Presentation</vt:lpstr>
      <vt:lpstr>PowerPoint Presentation</vt:lpstr>
    </vt:vector>
  </TitlesOfParts>
  <Company>NMDS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MacCallum</dc:creator>
  <cp:lastModifiedBy>Andrew Pinsent</cp:lastModifiedBy>
  <cp:revision>180</cp:revision>
  <cp:lastPrinted>2008-04-21T18:50:20Z</cp:lastPrinted>
  <dcterms:created xsi:type="dcterms:W3CDTF">2010-06-16T19:26:51Z</dcterms:created>
  <dcterms:modified xsi:type="dcterms:W3CDTF">2020-08-13T20:39:42Z</dcterms:modified>
</cp:coreProperties>
</file>